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813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377" y="1371600"/>
            <a:ext cx="56081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30" b="1" dirty="0">
                <a:solidFill>
                  <a:srgbClr val="EEBB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PRE-SEED PITCH</a:t>
            </a:r>
            <a:endParaRPr lang="en-US" sz="1730" dirty="0"/>
          </a:p>
        </p:txBody>
      </p:sp>
      <p:sp>
        <p:nvSpPr>
          <p:cNvPr id="4" name="Text 1"/>
          <p:cNvSpPr/>
          <p:nvPr/>
        </p:nvSpPr>
        <p:spPr>
          <a:xfrm>
            <a:off x="914377" y="1851660"/>
            <a:ext cx="5608180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Qahwa Lab</a:t>
            </a:r>
            <a:endParaRPr lang="en-US" sz="5400" dirty="0"/>
          </a:p>
        </p:txBody>
      </p:sp>
      <p:sp>
        <p:nvSpPr>
          <p:cNvPr id="5" name="Shape 2"/>
          <p:cNvSpPr/>
          <p:nvPr/>
        </p:nvSpPr>
        <p:spPr>
          <a:xfrm>
            <a:off x="914377" y="3143296"/>
            <a:ext cx="120975" cy="120975"/>
          </a:xfrm>
          <a:prstGeom prst="rect">
            <a:avLst/>
          </a:prstGeom>
          <a:solidFill>
            <a:srgbClr val="EEBB63"/>
          </a:solidFill>
          <a:ln w="12700">
            <a:solidFill>
              <a:srgbClr val="EEBB63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22979" y="3031236"/>
            <a:ext cx="5299578" cy="791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000" dirty="0">
                <a:solidFill>
                  <a:srgbClr val="E6E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dedicated specialty coffee subscription service tailored for modern offices in Riyadh.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914377" y="4011793"/>
            <a:ext cx="120975" cy="120975"/>
          </a:xfrm>
          <a:prstGeom prst="rect">
            <a:avLst/>
          </a:prstGeom>
          <a:solidFill>
            <a:srgbClr val="EEBB63"/>
          </a:solidFill>
          <a:ln w="12700">
            <a:solidFill>
              <a:srgbClr val="EEBB63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222979" y="3899733"/>
            <a:ext cx="5299578" cy="791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000" dirty="0">
                <a:solidFill>
                  <a:srgbClr val="E6E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Connecting top Saudi roasters directly to workplaces with weekly deliveries.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914377" y="4880290"/>
            <a:ext cx="120975" cy="120975"/>
          </a:xfrm>
          <a:prstGeom prst="rect">
            <a:avLst/>
          </a:prstGeom>
          <a:solidFill>
            <a:srgbClr val="EEBB63"/>
          </a:solidFill>
          <a:ln w="12700">
            <a:solidFill>
              <a:srgbClr val="EEBB63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222979" y="4768230"/>
            <a:ext cx="5299578" cy="791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000" dirty="0">
                <a:solidFill>
                  <a:srgbClr val="E6E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Simplifying corporate procurement through a single consolidated monthly invoice.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097253" y="6361481"/>
            <a:ext cx="7315017" cy="241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90" dirty="0">
                <a:solidFill>
                  <a:srgbClr val="A8A5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Qahwa Lab | Working draft | 1/11</a:t>
            </a:r>
            <a:endParaRPr lang="en-US" sz="119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7253" y="754380"/>
            <a:ext cx="999719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30" b="1" dirty="0">
                <a:solidFill>
                  <a:srgbClr val="5049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PROBLEM</a:t>
            </a:r>
            <a:endParaRPr lang="en-US" sz="1730" dirty="0"/>
          </a:p>
        </p:txBody>
      </p:sp>
      <p:sp>
        <p:nvSpPr>
          <p:cNvPr id="4" name="Text 1"/>
          <p:cNvSpPr/>
          <p:nvPr/>
        </p:nvSpPr>
        <p:spPr>
          <a:xfrm>
            <a:off x="1097253" y="1222096"/>
            <a:ext cx="9997190" cy="1146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3550" b="1" dirty="0">
                <a:solidFill>
                  <a:srgbClr val="1C1D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Workplace Coffee Procurement is Fragmented and Subpar</a:t>
            </a:r>
            <a:endParaRPr lang="en-US" sz="3550" dirty="0"/>
          </a:p>
        </p:txBody>
      </p:sp>
      <p:sp>
        <p:nvSpPr>
          <p:cNvPr id="5" name="Shape 2"/>
          <p:cNvSpPr/>
          <p:nvPr/>
        </p:nvSpPr>
        <p:spPr>
          <a:xfrm>
            <a:off x="1097253" y="2619701"/>
            <a:ext cx="3204384" cy="3483919"/>
          </a:xfrm>
          <a:prstGeom prst="roundRect">
            <a:avLst>
              <a:gd name="adj" fmla="val 4708"/>
            </a:avLst>
          </a:prstGeom>
          <a:solidFill>
            <a:srgbClr val="5049D4">
              <a:alpha val="7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4493656" y="2619701"/>
            <a:ext cx="3204384" cy="3483919"/>
          </a:xfrm>
          <a:prstGeom prst="roundRect">
            <a:avLst>
              <a:gd name="adj" fmla="val 4708"/>
            </a:avLst>
          </a:prstGeom>
          <a:solidFill>
            <a:srgbClr val="5049D4">
              <a:alpha val="7000"/>
            </a:srgbClr>
          </a:solidFill>
          <a:ln/>
        </p:spPr>
      </p:sp>
      <p:sp>
        <p:nvSpPr>
          <p:cNvPr id="7" name="Shape 4"/>
          <p:cNvSpPr/>
          <p:nvPr/>
        </p:nvSpPr>
        <p:spPr>
          <a:xfrm>
            <a:off x="7890059" y="2619701"/>
            <a:ext cx="3204384" cy="3483919"/>
          </a:xfrm>
          <a:prstGeom prst="roundRect">
            <a:avLst>
              <a:gd name="adj" fmla="val 4708"/>
            </a:avLst>
          </a:prstGeom>
          <a:solidFill>
            <a:srgbClr val="5049D4">
              <a:alpha val="7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355107" y="2877562"/>
            <a:ext cx="170575" cy="1705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55107" y="3241532"/>
            <a:ext cx="2688675" cy="1949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3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Office managers waste time sourcing quality coffee and managing multiple vendor receipts.</a:t>
            </a:r>
            <a:endParaRPr lang="en-US" sz="2130" dirty="0"/>
          </a:p>
        </p:txBody>
      </p:sp>
      <p:sp>
        <p:nvSpPr>
          <p:cNvPr id="10" name="Shape 7"/>
          <p:cNvSpPr/>
          <p:nvPr/>
        </p:nvSpPr>
        <p:spPr>
          <a:xfrm>
            <a:off x="4751510" y="2877562"/>
            <a:ext cx="170575" cy="1705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751510" y="3241532"/>
            <a:ext cx="2688675" cy="1949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3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Standard commercial workplace coffee fails to meet modern employee quality expectations.</a:t>
            </a:r>
            <a:endParaRPr lang="en-US" sz="2130" dirty="0"/>
          </a:p>
        </p:txBody>
      </p:sp>
      <p:sp>
        <p:nvSpPr>
          <p:cNvPr id="12" name="Shape 9"/>
          <p:cNvSpPr/>
          <p:nvPr/>
        </p:nvSpPr>
        <p:spPr>
          <a:xfrm>
            <a:off x="8147913" y="2877562"/>
            <a:ext cx="170575" cy="1705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147913" y="3241532"/>
            <a:ext cx="2688675" cy="23176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3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specialty roasters lack streamlined corporate delivery programs for B2B buyers.</a:t>
            </a:r>
            <a:endParaRPr lang="en-US" sz="2130" dirty="0"/>
          </a:p>
        </p:txBody>
      </p:sp>
      <p:sp>
        <p:nvSpPr>
          <p:cNvPr id="14" name="Text 11"/>
          <p:cNvSpPr/>
          <p:nvPr/>
        </p:nvSpPr>
        <p:spPr>
          <a:xfrm>
            <a:off x="1097253" y="6361481"/>
            <a:ext cx="7315017" cy="241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90" dirty="0">
                <a:solidFill>
                  <a:srgbClr val="6B6E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Qahwa Lab | Working draft | 2/11</a:t>
            </a:r>
            <a:endParaRPr lang="en-US" sz="119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7253" y="754380"/>
            <a:ext cx="999719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30" b="1" dirty="0">
                <a:solidFill>
                  <a:srgbClr val="5049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SOLUTION</a:t>
            </a:r>
            <a:endParaRPr lang="en-US" sz="1730" dirty="0"/>
          </a:p>
        </p:txBody>
      </p:sp>
      <p:sp>
        <p:nvSpPr>
          <p:cNvPr id="4" name="Text 1"/>
          <p:cNvSpPr/>
          <p:nvPr/>
        </p:nvSpPr>
        <p:spPr>
          <a:xfrm>
            <a:off x="1097253" y="1234440"/>
            <a:ext cx="9997190" cy="1219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3780" b="1" dirty="0">
                <a:solidFill>
                  <a:srgbClr val="1C1D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Curated Local Specialty Coffee with One Monthly Invoice</a:t>
            </a:r>
            <a:endParaRPr lang="en-US" sz="3780" dirty="0"/>
          </a:p>
        </p:txBody>
      </p:sp>
      <p:sp>
        <p:nvSpPr>
          <p:cNvPr id="5" name="Shape 2"/>
          <p:cNvSpPr/>
          <p:nvPr/>
        </p:nvSpPr>
        <p:spPr>
          <a:xfrm>
            <a:off x="1097253" y="2856631"/>
            <a:ext cx="120975" cy="1209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405855" y="2721254"/>
            <a:ext cx="9688588" cy="898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Fresh weekly deliveries of specialty beans roasted by premium Saudi roasters.</a:t>
            </a:r>
            <a:endParaRPr lang="en-US" sz="2270" dirty="0"/>
          </a:p>
        </p:txBody>
      </p:sp>
      <p:sp>
        <p:nvSpPr>
          <p:cNvPr id="7" name="Shape 4"/>
          <p:cNvSpPr/>
          <p:nvPr/>
        </p:nvSpPr>
        <p:spPr>
          <a:xfrm>
            <a:off x="1097253" y="3818397"/>
            <a:ext cx="120975" cy="1209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405855" y="3683020"/>
            <a:ext cx="9688588" cy="898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simplified monthly invoice eliminating administrative and expense friction.</a:t>
            </a:r>
            <a:endParaRPr lang="en-US" sz="2270" dirty="0"/>
          </a:p>
        </p:txBody>
      </p:sp>
      <p:sp>
        <p:nvSpPr>
          <p:cNvPr id="9" name="Shape 6"/>
          <p:cNvSpPr/>
          <p:nvPr/>
        </p:nvSpPr>
        <p:spPr>
          <a:xfrm>
            <a:off x="1097253" y="4780163"/>
            <a:ext cx="120975" cy="1209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405855" y="4644786"/>
            <a:ext cx="9688588" cy="898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Consistently elevated office perks that boost employee satisfaction and office culture.</a:t>
            </a:r>
            <a:endParaRPr lang="en-US" sz="2270" dirty="0"/>
          </a:p>
        </p:txBody>
      </p:sp>
      <p:sp>
        <p:nvSpPr>
          <p:cNvPr id="11" name="Text 8"/>
          <p:cNvSpPr/>
          <p:nvPr/>
        </p:nvSpPr>
        <p:spPr>
          <a:xfrm>
            <a:off x="1097253" y="6361481"/>
            <a:ext cx="7315017" cy="241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90" dirty="0">
                <a:solidFill>
                  <a:srgbClr val="6B6E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Qahwa Lab | Working draft | 3/11</a:t>
            </a:r>
            <a:endParaRPr lang="en-US" sz="11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7253" y="754380"/>
            <a:ext cx="999719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30" b="1" dirty="0">
                <a:solidFill>
                  <a:srgbClr val="5049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CUSTOMER</a:t>
            </a:r>
            <a:endParaRPr lang="en-US" sz="1730" dirty="0"/>
          </a:p>
        </p:txBody>
      </p:sp>
      <p:sp>
        <p:nvSpPr>
          <p:cNvPr id="4" name="Text 1"/>
          <p:cNvSpPr/>
          <p:nvPr/>
        </p:nvSpPr>
        <p:spPr>
          <a:xfrm>
            <a:off x="1097253" y="1222096"/>
            <a:ext cx="9997190" cy="640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3550" b="1" dirty="0">
                <a:solidFill>
                  <a:srgbClr val="1C1D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Mid-Sized Workplaces in Riyadh</a:t>
            </a:r>
            <a:endParaRPr lang="en-US" sz="3550" dirty="0"/>
          </a:p>
        </p:txBody>
      </p:sp>
      <p:sp>
        <p:nvSpPr>
          <p:cNvPr id="5" name="Shape 2"/>
          <p:cNvSpPr/>
          <p:nvPr/>
        </p:nvSpPr>
        <p:spPr>
          <a:xfrm>
            <a:off x="1097253" y="2114294"/>
            <a:ext cx="3204384" cy="3989326"/>
          </a:xfrm>
          <a:prstGeom prst="roundRect">
            <a:avLst>
              <a:gd name="adj" fmla="val 4708"/>
            </a:avLst>
          </a:prstGeom>
          <a:solidFill>
            <a:srgbClr val="5049D4">
              <a:alpha val="7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4493656" y="2114294"/>
            <a:ext cx="3204384" cy="3989326"/>
          </a:xfrm>
          <a:prstGeom prst="roundRect">
            <a:avLst>
              <a:gd name="adj" fmla="val 4708"/>
            </a:avLst>
          </a:prstGeom>
          <a:solidFill>
            <a:srgbClr val="5049D4">
              <a:alpha val="7000"/>
            </a:srgbClr>
          </a:solidFill>
          <a:ln/>
        </p:spPr>
      </p:sp>
      <p:sp>
        <p:nvSpPr>
          <p:cNvPr id="7" name="Shape 4"/>
          <p:cNvSpPr/>
          <p:nvPr/>
        </p:nvSpPr>
        <p:spPr>
          <a:xfrm>
            <a:off x="7890059" y="2114294"/>
            <a:ext cx="3204384" cy="3989326"/>
          </a:xfrm>
          <a:prstGeom prst="roundRect">
            <a:avLst>
              <a:gd name="adj" fmla="val 4708"/>
            </a:avLst>
          </a:prstGeom>
          <a:solidFill>
            <a:srgbClr val="5049D4">
              <a:alpha val="7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355107" y="2372155"/>
            <a:ext cx="170575" cy="1705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55107" y="2736125"/>
            <a:ext cx="2688675" cy="1949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3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buyer persona: Office Managers, Workplace Experience Leads, and HR Managers.</a:t>
            </a:r>
            <a:endParaRPr lang="en-US" sz="2130" dirty="0"/>
          </a:p>
        </p:txBody>
      </p:sp>
      <p:sp>
        <p:nvSpPr>
          <p:cNvPr id="10" name="Shape 7"/>
          <p:cNvSpPr/>
          <p:nvPr/>
        </p:nvSpPr>
        <p:spPr>
          <a:xfrm>
            <a:off x="4751510" y="2372155"/>
            <a:ext cx="170575" cy="1705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751510" y="2736125"/>
            <a:ext cx="2688675" cy="1949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3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company size: 50 to 300 employees based in key business hubs across Riyadh.</a:t>
            </a:r>
            <a:endParaRPr lang="en-US" sz="2130" dirty="0"/>
          </a:p>
        </p:txBody>
      </p:sp>
      <p:sp>
        <p:nvSpPr>
          <p:cNvPr id="12" name="Shape 9"/>
          <p:cNvSpPr/>
          <p:nvPr/>
        </p:nvSpPr>
        <p:spPr>
          <a:xfrm>
            <a:off x="8147913" y="2372155"/>
            <a:ext cx="170575" cy="1705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147913" y="2736125"/>
            <a:ext cx="2688675" cy="23176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13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Ideal initial segment: Tech companies, creative agencies, professional services, and regional headquarters.</a:t>
            </a:r>
            <a:endParaRPr lang="en-US" sz="2130" dirty="0"/>
          </a:p>
        </p:txBody>
      </p:sp>
      <p:sp>
        <p:nvSpPr>
          <p:cNvPr id="14" name="Text 11"/>
          <p:cNvSpPr/>
          <p:nvPr/>
        </p:nvSpPr>
        <p:spPr>
          <a:xfrm>
            <a:off x="1097253" y="6361481"/>
            <a:ext cx="7315017" cy="241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90" dirty="0">
                <a:solidFill>
                  <a:srgbClr val="6B6E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Qahwa Lab | Working draft | 4/11</a:t>
            </a:r>
            <a:endParaRPr lang="en-US" sz="11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7253" y="754380"/>
            <a:ext cx="999719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30" b="1" dirty="0">
                <a:solidFill>
                  <a:srgbClr val="5049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 OPPORTUNITY</a:t>
            </a:r>
            <a:endParaRPr lang="en-US" sz="1730" dirty="0"/>
          </a:p>
        </p:txBody>
      </p:sp>
      <p:sp>
        <p:nvSpPr>
          <p:cNvPr id="4" name="Text 1"/>
          <p:cNvSpPr/>
          <p:nvPr/>
        </p:nvSpPr>
        <p:spPr>
          <a:xfrm>
            <a:off x="1097253" y="1234440"/>
            <a:ext cx="9997190" cy="1219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3780" b="1" dirty="0">
                <a:solidFill>
                  <a:srgbClr val="1C1D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Riyadh's Expanding Specialty Coffee Culture Meets B2B Demand</a:t>
            </a:r>
            <a:endParaRPr lang="en-US" sz="3780" dirty="0"/>
          </a:p>
        </p:txBody>
      </p:sp>
      <p:sp>
        <p:nvSpPr>
          <p:cNvPr id="5" name="Shape 2"/>
          <p:cNvSpPr/>
          <p:nvPr/>
        </p:nvSpPr>
        <p:spPr>
          <a:xfrm>
            <a:off x="1097253" y="2856631"/>
            <a:ext cx="120975" cy="1209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405855" y="2721254"/>
            <a:ext cx="9688588" cy="898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Rapid growth of Saudi specialty coffee culture presents a strong opportunity in corporate environments.</a:t>
            </a:r>
            <a:endParaRPr lang="en-US" sz="2270" dirty="0"/>
          </a:p>
        </p:txBody>
      </p:sp>
      <p:sp>
        <p:nvSpPr>
          <p:cNvPr id="7" name="Shape 4"/>
          <p:cNvSpPr/>
          <p:nvPr/>
        </p:nvSpPr>
        <p:spPr>
          <a:xfrm>
            <a:off x="1097253" y="3818397"/>
            <a:ext cx="120975" cy="1209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405855" y="3683020"/>
            <a:ext cx="9688588" cy="898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Increased focus on workplace workplace experience and talent retention in Riyadh.</a:t>
            </a:r>
            <a:endParaRPr lang="en-US" sz="2270" dirty="0"/>
          </a:p>
        </p:txBody>
      </p:sp>
      <p:sp>
        <p:nvSpPr>
          <p:cNvPr id="9" name="Shape 6"/>
          <p:cNvSpPr/>
          <p:nvPr/>
        </p:nvSpPr>
        <p:spPr>
          <a:xfrm>
            <a:off x="1097253" y="4780163"/>
            <a:ext cx="120975" cy="1209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405855" y="4644786"/>
            <a:ext cx="9688588" cy="898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Total Addressable Market (TAM) &amp; Serviceable Market metrics: To validate during initial pre-seed pilot.</a:t>
            </a:r>
            <a:endParaRPr lang="en-US" sz="2270" dirty="0"/>
          </a:p>
        </p:txBody>
      </p:sp>
      <p:sp>
        <p:nvSpPr>
          <p:cNvPr id="11" name="Text 8"/>
          <p:cNvSpPr/>
          <p:nvPr/>
        </p:nvSpPr>
        <p:spPr>
          <a:xfrm>
            <a:off x="1097253" y="6361481"/>
            <a:ext cx="7315017" cy="241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90" dirty="0">
                <a:solidFill>
                  <a:srgbClr val="6B6E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Qahwa Lab | Working draft | 5/11</a:t>
            </a:r>
            <a:endParaRPr lang="en-US" sz="11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7253" y="754380"/>
            <a:ext cx="999719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30" b="1" dirty="0">
                <a:solidFill>
                  <a:srgbClr val="5049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&amp; OPERATIONS</a:t>
            </a:r>
            <a:endParaRPr lang="en-US" sz="1730" dirty="0"/>
          </a:p>
        </p:txBody>
      </p:sp>
      <p:sp>
        <p:nvSpPr>
          <p:cNvPr id="4" name="Text 1"/>
          <p:cNvSpPr/>
          <p:nvPr/>
        </p:nvSpPr>
        <p:spPr>
          <a:xfrm>
            <a:off x="1097253" y="1209751"/>
            <a:ext cx="9997190" cy="1073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3330" b="1" dirty="0">
                <a:solidFill>
                  <a:srgbClr val="1C1D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Seamless B2B Supply Chain &amp; Catalog Management</a:t>
            </a:r>
            <a:endParaRPr lang="en-US" sz="3330" dirty="0"/>
          </a:p>
        </p:txBody>
      </p:sp>
      <p:sp>
        <p:nvSpPr>
          <p:cNvPr id="5" name="Shape 2"/>
          <p:cNvSpPr/>
          <p:nvPr/>
        </p:nvSpPr>
        <p:spPr>
          <a:xfrm>
            <a:off x="1097253" y="2518148"/>
            <a:ext cx="3204384" cy="3585472"/>
          </a:xfrm>
          <a:prstGeom prst="roundRect">
            <a:avLst>
              <a:gd name="adj" fmla="val 4708"/>
            </a:avLst>
          </a:prstGeom>
          <a:solidFill>
            <a:srgbClr val="5049D4">
              <a:alpha val="7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4493656" y="2518148"/>
            <a:ext cx="3204384" cy="3585472"/>
          </a:xfrm>
          <a:prstGeom prst="roundRect">
            <a:avLst>
              <a:gd name="adj" fmla="val 4708"/>
            </a:avLst>
          </a:prstGeom>
          <a:solidFill>
            <a:srgbClr val="5049D4">
              <a:alpha val="7000"/>
            </a:srgbClr>
          </a:solidFill>
          <a:ln/>
        </p:spPr>
      </p:sp>
      <p:sp>
        <p:nvSpPr>
          <p:cNvPr id="7" name="Shape 4"/>
          <p:cNvSpPr/>
          <p:nvPr/>
        </p:nvSpPr>
        <p:spPr>
          <a:xfrm>
            <a:off x="7890059" y="2518148"/>
            <a:ext cx="3204384" cy="3585472"/>
          </a:xfrm>
          <a:prstGeom prst="roundRect">
            <a:avLst>
              <a:gd name="adj" fmla="val 4708"/>
            </a:avLst>
          </a:prstGeom>
          <a:solidFill>
            <a:srgbClr val="5049D4">
              <a:alpha val="7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338648" y="2759549"/>
            <a:ext cx="159687" cy="159687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38648" y="3100288"/>
            <a:ext cx="2721593" cy="1480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00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Rotating roster of verified local Saudi roasters to offer workplace bean variety.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4735051" y="2759549"/>
            <a:ext cx="159687" cy="159687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735051" y="3100288"/>
            <a:ext cx="2721593" cy="1480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00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Scheduled weekly deliveries adjusted according to team consumption speed.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8131454" y="2759549"/>
            <a:ext cx="159687" cy="159687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131454" y="3100288"/>
            <a:ext cx="2721593" cy="25144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00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Simplified procurement dashboard for volume adjustments and automated billing (To validate platform development requirements).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097253" y="6361481"/>
            <a:ext cx="7315017" cy="241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90" dirty="0">
                <a:solidFill>
                  <a:srgbClr val="6B6E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Qahwa Lab | Working draft | 6/11</a:t>
            </a:r>
            <a:endParaRPr lang="en-US" sz="11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7253" y="754380"/>
            <a:ext cx="999719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30" b="1" dirty="0">
                <a:solidFill>
                  <a:srgbClr val="5049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BUSINESS MODEL</a:t>
            </a:r>
            <a:endParaRPr lang="en-US" sz="1730" dirty="0"/>
          </a:p>
        </p:txBody>
      </p:sp>
      <p:sp>
        <p:nvSpPr>
          <p:cNvPr id="4" name="Text 1"/>
          <p:cNvSpPr/>
          <p:nvPr/>
        </p:nvSpPr>
        <p:spPr>
          <a:xfrm>
            <a:off x="1097253" y="1234440"/>
            <a:ext cx="9997190" cy="6816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3780" b="1" dirty="0">
                <a:solidFill>
                  <a:srgbClr val="1C1D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Recurring B2B Subscription Revenue</a:t>
            </a:r>
            <a:endParaRPr lang="en-US" sz="3780" dirty="0"/>
          </a:p>
        </p:txBody>
      </p:sp>
      <p:sp>
        <p:nvSpPr>
          <p:cNvPr id="5" name="Shape 2"/>
          <p:cNvSpPr/>
          <p:nvPr/>
        </p:nvSpPr>
        <p:spPr>
          <a:xfrm>
            <a:off x="1097253" y="2318964"/>
            <a:ext cx="120975" cy="1209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405855" y="2183587"/>
            <a:ext cx="9688588" cy="898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Tiered monthly pricing based on headcount and estimated weekly bean consumption.</a:t>
            </a:r>
            <a:endParaRPr lang="en-US" sz="2270" dirty="0"/>
          </a:p>
        </p:txBody>
      </p:sp>
      <p:sp>
        <p:nvSpPr>
          <p:cNvPr id="7" name="Shape 4"/>
          <p:cNvSpPr/>
          <p:nvPr/>
        </p:nvSpPr>
        <p:spPr>
          <a:xfrm>
            <a:off x="1097253" y="3280730"/>
            <a:ext cx="120975" cy="1209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405855" y="3145353"/>
            <a:ext cx="9688588" cy="898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Gross margin driven by negotiated B2B wholesale pricing with regional roasters.</a:t>
            </a:r>
            <a:endParaRPr lang="en-US" sz="2270" dirty="0"/>
          </a:p>
        </p:txBody>
      </p:sp>
      <p:sp>
        <p:nvSpPr>
          <p:cNvPr id="9" name="Shape 6"/>
          <p:cNvSpPr/>
          <p:nvPr/>
        </p:nvSpPr>
        <p:spPr>
          <a:xfrm>
            <a:off x="1097253" y="4242496"/>
            <a:ext cx="120975" cy="1209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405855" y="4107119"/>
            <a:ext cx="9688588" cy="5069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Predictable recurring revenue model with single-point corporate invoicing.</a:t>
            </a:r>
            <a:endParaRPr lang="en-US" sz="2270" dirty="0"/>
          </a:p>
        </p:txBody>
      </p:sp>
      <p:sp>
        <p:nvSpPr>
          <p:cNvPr id="11" name="Text 8"/>
          <p:cNvSpPr/>
          <p:nvPr/>
        </p:nvSpPr>
        <p:spPr>
          <a:xfrm>
            <a:off x="1097253" y="6361481"/>
            <a:ext cx="7315017" cy="241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90" dirty="0">
                <a:solidFill>
                  <a:srgbClr val="6B6E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Qahwa Lab | Working draft | 7/11</a:t>
            </a:r>
            <a:endParaRPr lang="en-US" sz="11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7253" y="754380"/>
            <a:ext cx="999719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30" b="1" dirty="0">
                <a:solidFill>
                  <a:srgbClr val="5049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GO-TO-MARKET STRATEGY</a:t>
            </a:r>
            <a:endParaRPr lang="en-US" sz="1730" dirty="0"/>
          </a:p>
        </p:txBody>
      </p:sp>
      <p:sp>
        <p:nvSpPr>
          <p:cNvPr id="4" name="Text 1"/>
          <p:cNvSpPr/>
          <p:nvPr/>
        </p:nvSpPr>
        <p:spPr>
          <a:xfrm>
            <a:off x="1097253" y="1234440"/>
            <a:ext cx="9997190" cy="1219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3780" b="1" dirty="0">
                <a:solidFill>
                  <a:srgbClr val="1C1D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Direct B2B Outreach and High-Touch Tastings</a:t>
            </a:r>
            <a:endParaRPr lang="en-US" sz="3780" dirty="0"/>
          </a:p>
        </p:txBody>
      </p:sp>
      <p:sp>
        <p:nvSpPr>
          <p:cNvPr id="5" name="Shape 2"/>
          <p:cNvSpPr/>
          <p:nvPr/>
        </p:nvSpPr>
        <p:spPr>
          <a:xfrm>
            <a:off x="1097253" y="2721254"/>
            <a:ext cx="3204384" cy="3382366"/>
          </a:xfrm>
          <a:prstGeom prst="roundRect">
            <a:avLst>
              <a:gd name="adj" fmla="val 4708"/>
            </a:avLst>
          </a:prstGeom>
          <a:solidFill>
            <a:srgbClr val="5049D4">
              <a:alpha val="7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4493656" y="2721254"/>
            <a:ext cx="3204384" cy="3382366"/>
          </a:xfrm>
          <a:prstGeom prst="roundRect">
            <a:avLst>
              <a:gd name="adj" fmla="val 4708"/>
            </a:avLst>
          </a:prstGeom>
          <a:solidFill>
            <a:srgbClr val="5049D4">
              <a:alpha val="7000"/>
            </a:srgbClr>
          </a:solidFill>
          <a:ln/>
        </p:spPr>
      </p:sp>
      <p:sp>
        <p:nvSpPr>
          <p:cNvPr id="7" name="Shape 4"/>
          <p:cNvSpPr/>
          <p:nvPr/>
        </p:nvSpPr>
        <p:spPr>
          <a:xfrm>
            <a:off x="7890059" y="2721254"/>
            <a:ext cx="3204384" cy="3382366"/>
          </a:xfrm>
          <a:prstGeom prst="roundRect">
            <a:avLst>
              <a:gd name="adj" fmla="val 4708"/>
            </a:avLst>
          </a:prstGeom>
          <a:solidFill>
            <a:srgbClr val="5049D4">
              <a:alpha val="7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371566" y="2995574"/>
            <a:ext cx="181463" cy="181463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71566" y="3382777"/>
            <a:ext cx="2655758" cy="24655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 outbound sales targeting Riyadh office managers via LinkedIn and local business networks.</a:t>
            </a:r>
            <a:endParaRPr lang="en-US" sz="2270" dirty="0"/>
          </a:p>
        </p:txBody>
      </p:sp>
      <p:sp>
        <p:nvSpPr>
          <p:cNvPr id="10" name="Shape 7"/>
          <p:cNvSpPr/>
          <p:nvPr/>
        </p:nvSpPr>
        <p:spPr>
          <a:xfrm>
            <a:off x="4767969" y="2995574"/>
            <a:ext cx="181463" cy="181463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767969" y="3382777"/>
            <a:ext cx="2655758" cy="2073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 'Tasting Kit' office activations to demonstrate quality and secure early commitments.</a:t>
            </a:r>
            <a:endParaRPr lang="en-US" sz="2270" dirty="0"/>
          </a:p>
        </p:txBody>
      </p:sp>
      <p:sp>
        <p:nvSpPr>
          <p:cNvPr id="12" name="Shape 9"/>
          <p:cNvSpPr/>
          <p:nvPr/>
        </p:nvSpPr>
        <p:spPr>
          <a:xfrm>
            <a:off x="8164372" y="2995574"/>
            <a:ext cx="181463" cy="181463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164372" y="3382777"/>
            <a:ext cx="2655758" cy="2073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Co-marketing partnerships with established Saudi roasters looking for corporate reach.</a:t>
            </a:r>
            <a:endParaRPr lang="en-US" sz="2270" dirty="0"/>
          </a:p>
        </p:txBody>
      </p:sp>
      <p:sp>
        <p:nvSpPr>
          <p:cNvPr id="14" name="Text 11"/>
          <p:cNvSpPr/>
          <p:nvPr/>
        </p:nvSpPr>
        <p:spPr>
          <a:xfrm>
            <a:off x="1097253" y="6361481"/>
            <a:ext cx="7315017" cy="241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90" dirty="0">
                <a:solidFill>
                  <a:srgbClr val="6B6E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Qahwa Lab | Working draft | 8/11</a:t>
            </a:r>
            <a:endParaRPr lang="en-US" sz="11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7253" y="754380"/>
            <a:ext cx="999719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30" b="1" dirty="0">
                <a:solidFill>
                  <a:srgbClr val="5049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COMPETITION &amp; DIFFERENTIATION</a:t>
            </a:r>
            <a:endParaRPr lang="en-US" sz="1730" dirty="0"/>
          </a:p>
        </p:txBody>
      </p:sp>
      <p:sp>
        <p:nvSpPr>
          <p:cNvPr id="4" name="Text 1"/>
          <p:cNvSpPr/>
          <p:nvPr/>
        </p:nvSpPr>
        <p:spPr>
          <a:xfrm>
            <a:off x="1097253" y="1234440"/>
            <a:ext cx="9997190" cy="1219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3780" b="1" dirty="0">
                <a:solidFill>
                  <a:srgbClr val="1C1D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Local Roaster Aggregation vs. Single Vendors</a:t>
            </a:r>
            <a:endParaRPr lang="en-US" sz="3780" dirty="0"/>
          </a:p>
        </p:txBody>
      </p:sp>
      <p:sp>
        <p:nvSpPr>
          <p:cNvPr id="5" name="Shape 2"/>
          <p:cNvSpPr/>
          <p:nvPr/>
        </p:nvSpPr>
        <p:spPr>
          <a:xfrm>
            <a:off x="1097253" y="2856631"/>
            <a:ext cx="120975" cy="1209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405855" y="2721254"/>
            <a:ext cx="9688588" cy="898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Legacy commercial suppliers offer low-quality products without modern Saudi roaster appeal.</a:t>
            </a:r>
            <a:endParaRPr lang="en-US" sz="2270" dirty="0"/>
          </a:p>
        </p:txBody>
      </p:sp>
      <p:sp>
        <p:nvSpPr>
          <p:cNvPr id="7" name="Shape 4"/>
          <p:cNvSpPr/>
          <p:nvPr/>
        </p:nvSpPr>
        <p:spPr>
          <a:xfrm>
            <a:off x="1097253" y="3818397"/>
            <a:ext cx="120975" cy="1209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405855" y="3683020"/>
            <a:ext cx="9688588" cy="898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 roaster purchases require handling multiple vendors, invoicing, and logistics.</a:t>
            </a:r>
            <a:endParaRPr lang="en-US" sz="2270" dirty="0"/>
          </a:p>
        </p:txBody>
      </p:sp>
      <p:sp>
        <p:nvSpPr>
          <p:cNvPr id="9" name="Shape 6"/>
          <p:cNvSpPr/>
          <p:nvPr/>
        </p:nvSpPr>
        <p:spPr>
          <a:xfrm>
            <a:off x="1097253" y="4780163"/>
            <a:ext cx="120975" cy="120975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405855" y="4644786"/>
            <a:ext cx="9688588" cy="898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Qahwa Lab provides variety and quality backed by unified administrative simplicity.</a:t>
            </a:r>
            <a:endParaRPr lang="en-US" sz="2270" dirty="0"/>
          </a:p>
        </p:txBody>
      </p:sp>
      <p:sp>
        <p:nvSpPr>
          <p:cNvPr id="11" name="Text 8"/>
          <p:cNvSpPr/>
          <p:nvPr/>
        </p:nvSpPr>
        <p:spPr>
          <a:xfrm>
            <a:off x="1097253" y="6361481"/>
            <a:ext cx="7315017" cy="241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90" dirty="0">
                <a:solidFill>
                  <a:srgbClr val="6B6E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Qahwa Lab | Working draft | 9/11</a:t>
            </a:r>
            <a:endParaRPr lang="en-US" sz="11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7253" y="754380"/>
            <a:ext cx="999719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30" b="1" dirty="0">
                <a:solidFill>
                  <a:srgbClr val="5049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TRACTION &amp; VALIDATION PLAN</a:t>
            </a:r>
            <a:endParaRPr lang="en-US" sz="1730" dirty="0"/>
          </a:p>
        </p:txBody>
      </p:sp>
      <p:sp>
        <p:nvSpPr>
          <p:cNvPr id="4" name="Text 1"/>
          <p:cNvSpPr/>
          <p:nvPr/>
        </p:nvSpPr>
        <p:spPr>
          <a:xfrm>
            <a:off x="1097253" y="1234440"/>
            <a:ext cx="9997190" cy="6816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3780" b="1" dirty="0">
                <a:solidFill>
                  <a:srgbClr val="1C1D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Pre-Launch Testing &amp; De-risking Phase</a:t>
            </a:r>
            <a:endParaRPr lang="en-US" sz="3780" dirty="0"/>
          </a:p>
        </p:txBody>
      </p:sp>
      <p:sp>
        <p:nvSpPr>
          <p:cNvPr id="5" name="Shape 2"/>
          <p:cNvSpPr/>
          <p:nvPr/>
        </p:nvSpPr>
        <p:spPr>
          <a:xfrm>
            <a:off x="1097253" y="2183587"/>
            <a:ext cx="3204384" cy="3920033"/>
          </a:xfrm>
          <a:prstGeom prst="roundRect">
            <a:avLst>
              <a:gd name="adj" fmla="val 4708"/>
            </a:avLst>
          </a:prstGeom>
          <a:solidFill>
            <a:srgbClr val="5049D4">
              <a:alpha val="7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4493656" y="2183587"/>
            <a:ext cx="3204384" cy="3920033"/>
          </a:xfrm>
          <a:prstGeom prst="roundRect">
            <a:avLst>
              <a:gd name="adj" fmla="val 4708"/>
            </a:avLst>
          </a:prstGeom>
          <a:solidFill>
            <a:srgbClr val="5049D4">
              <a:alpha val="7000"/>
            </a:srgbClr>
          </a:solidFill>
          <a:ln/>
        </p:spPr>
      </p:sp>
      <p:sp>
        <p:nvSpPr>
          <p:cNvPr id="7" name="Shape 4"/>
          <p:cNvSpPr/>
          <p:nvPr/>
        </p:nvSpPr>
        <p:spPr>
          <a:xfrm>
            <a:off x="7890059" y="2183587"/>
            <a:ext cx="3204384" cy="3920033"/>
          </a:xfrm>
          <a:prstGeom prst="roundRect">
            <a:avLst>
              <a:gd name="adj" fmla="val 4708"/>
            </a:avLst>
          </a:prstGeom>
          <a:solidFill>
            <a:srgbClr val="5049D4">
              <a:alpha val="7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371566" y="2457907"/>
            <a:ext cx="181463" cy="181463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71566" y="2845110"/>
            <a:ext cx="2655758" cy="1682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Current stage: Concept validation and market entry preparation.</a:t>
            </a:r>
            <a:endParaRPr lang="en-US" sz="2270" dirty="0"/>
          </a:p>
        </p:txBody>
      </p:sp>
      <p:sp>
        <p:nvSpPr>
          <p:cNvPr id="10" name="Shape 7"/>
          <p:cNvSpPr/>
          <p:nvPr/>
        </p:nvSpPr>
        <p:spPr>
          <a:xfrm>
            <a:off x="4767969" y="2457907"/>
            <a:ext cx="181463" cy="181463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767969" y="2845110"/>
            <a:ext cx="2655758" cy="24655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 Goal: Secure first 10 paying office accounts in Riyadh to test logistics and retention.</a:t>
            </a:r>
            <a:endParaRPr lang="en-US" sz="2270" dirty="0"/>
          </a:p>
        </p:txBody>
      </p:sp>
      <p:sp>
        <p:nvSpPr>
          <p:cNvPr id="12" name="Shape 9"/>
          <p:cNvSpPr/>
          <p:nvPr/>
        </p:nvSpPr>
        <p:spPr>
          <a:xfrm>
            <a:off x="8164372" y="2457907"/>
            <a:ext cx="181463" cy="181463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164372" y="2845110"/>
            <a:ext cx="2655758" cy="24655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70" dirty="0">
                <a:solidFill>
                  <a:srgbClr val="3B3D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metrics to validate: Monthly churn rate, average revenue per office (ARPU), and roaster margins.</a:t>
            </a:r>
            <a:endParaRPr lang="en-US" sz="2270" dirty="0"/>
          </a:p>
        </p:txBody>
      </p:sp>
      <p:sp>
        <p:nvSpPr>
          <p:cNvPr id="14" name="Text 11"/>
          <p:cNvSpPr/>
          <p:nvPr/>
        </p:nvSpPr>
        <p:spPr>
          <a:xfrm>
            <a:off x="1097253" y="6361481"/>
            <a:ext cx="7315017" cy="241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90" dirty="0">
                <a:solidFill>
                  <a:srgbClr val="6B6E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Qahwa Lab | Working draft | 10/11</a:t>
            </a:r>
            <a:endParaRPr lang="en-US" sz="11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813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14377" y="1645920"/>
            <a:ext cx="97533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30" b="1" dirty="0">
                <a:solidFill>
                  <a:srgbClr val="EEBB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FUNDING ASK &amp; NEXT STEPS</a:t>
            </a:r>
            <a:endParaRPr lang="en-US" sz="1730" dirty="0"/>
          </a:p>
        </p:txBody>
      </p:sp>
      <p:sp>
        <p:nvSpPr>
          <p:cNvPr id="4" name="Text 1"/>
          <p:cNvSpPr/>
          <p:nvPr/>
        </p:nvSpPr>
        <p:spPr>
          <a:xfrm>
            <a:off x="914377" y="2113636"/>
            <a:ext cx="9753356" cy="9154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508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Raising SAR 750,000 Pre-Seed</a:t>
            </a:r>
            <a:endParaRPr lang="en-US" sz="5080" dirty="0"/>
          </a:p>
        </p:txBody>
      </p:sp>
      <p:sp>
        <p:nvSpPr>
          <p:cNvPr id="5" name="Shape 2"/>
          <p:cNvSpPr/>
          <p:nvPr/>
        </p:nvSpPr>
        <p:spPr>
          <a:xfrm>
            <a:off x="914377" y="3327773"/>
            <a:ext cx="113717" cy="113717"/>
          </a:xfrm>
          <a:prstGeom prst="rect">
            <a:avLst/>
          </a:prstGeom>
          <a:solidFill>
            <a:srgbClr val="EEBB63"/>
          </a:solidFill>
          <a:ln w="12700">
            <a:solidFill>
              <a:srgbClr val="EEBB63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04463" y="3222437"/>
            <a:ext cx="9463270" cy="7441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880" dirty="0">
                <a:solidFill>
                  <a:srgbClr val="E6E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of funds: Supplier onboarding, initial B2B sales/marketing execution, logistics setup, and pilot operations.</a:t>
            </a:r>
            <a:endParaRPr lang="en-US" sz="1880" dirty="0"/>
          </a:p>
        </p:txBody>
      </p:sp>
      <p:sp>
        <p:nvSpPr>
          <p:cNvPr id="7" name="Shape 4"/>
          <p:cNvSpPr/>
          <p:nvPr/>
        </p:nvSpPr>
        <p:spPr>
          <a:xfrm>
            <a:off x="914377" y="4144160"/>
            <a:ext cx="113717" cy="113717"/>
          </a:xfrm>
          <a:prstGeom prst="rect">
            <a:avLst/>
          </a:prstGeom>
          <a:solidFill>
            <a:srgbClr val="EEBB63"/>
          </a:solidFill>
          <a:ln w="12700">
            <a:solidFill>
              <a:srgbClr val="EEBB63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204463" y="4038824"/>
            <a:ext cx="9463270" cy="7441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880" dirty="0">
                <a:solidFill>
                  <a:srgbClr val="E6E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12-Month Target Milestone: Prove product-market fit with a stable base of recurring subscriber offices in Riyadh.</a:t>
            </a:r>
            <a:endParaRPr lang="en-US" sz="1880" dirty="0"/>
          </a:p>
        </p:txBody>
      </p:sp>
      <p:sp>
        <p:nvSpPr>
          <p:cNvPr id="9" name="Shape 6"/>
          <p:cNvSpPr/>
          <p:nvPr/>
        </p:nvSpPr>
        <p:spPr>
          <a:xfrm>
            <a:off x="914377" y="4960548"/>
            <a:ext cx="113717" cy="113717"/>
          </a:xfrm>
          <a:prstGeom prst="rect">
            <a:avLst/>
          </a:prstGeom>
          <a:solidFill>
            <a:srgbClr val="EEBB63"/>
          </a:solidFill>
          <a:ln w="12700">
            <a:solidFill>
              <a:srgbClr val="EEBB63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204463" y="4855212"/>
            <a:ext cx="9463270" cy="4197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880" dirty="0">
                <a:solidFill>
                  <a:srgbClr val="E6E4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Investor Next Step: Partner with us to launch the initial corporate pilot cohort.</a:t>
            </a:r>
            <a:endParaRPr lang="en-US" sz="1880" dirty="0"/>
          </a:p>
        </p:txBody>
      </p:sp>
      <p:sp>
        <p:nvSpPr>
          <p:cNvPr id="11" name="Text 8"/>
          <p:cNvSpPr/>
          <p:nvPr/>
        </p:nvSpPr>
        <p:spPr>
          <a:xfrm>
            <a:off x="1097253" y="6361481"/>
            <a:ext cx="7315017" cy="241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90" dirty="0">
                <a:solidFill>
                  <a:srgbClr val="A8A5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Qahwa Lab | Working draft | 11/11</a:t>
            </a:r>
            <a:endParaRPr lang="en-US" sz="119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Qahwa 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Qahwa Lab: Pitch Deck</dc:title>
  <dc:subject>Pitch deck draft for Qahwa Lab</dc:subject>
  <dc:creator>Hatchio AI</dc:creator>
  <cp:lastModifiedBy>Hatchio AI</cp:lastModifiedBy>
  <cp:revision>1</cp:revision>
  <dcterms:created xsi:type="dcterms:W3CDTF">2026-10-15T16:33:35Z</dcterms:created>
  <dcterms:modified xsi:type="dcterms:W3CDTF">2026-10-15T16:33:35Z</dcterms:modified>
</cp:coreProperties>
</file>