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xml.rels" ContentType="application/vnd.openxmlformats-package.relationships+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notesSlides/_rels/notesSlide15.xml.rels" ContentType="application/vnd.openxmlformats-package.relationships+xml"/>
  <Override PartName="/ppt/notesSlides/_rels/notesSlide9.xml.rels" ContentType="application/vnd.openxmlformats-package.relationships+xml"/>
  <Override PartName="/ppt/notesSlides/_rels/notesSlide13.xml.rels" ContentType="application/vnd.openxmlformats-package.relationships+xml"/>
  <Override PartName="/ppt/notesSlides/_rels/notesSlide6.xml.rels" ContentType="application/vnd.openxmlformats-package.relationships+xml"/>
  <Override PartName="/ppt/notesSlides/_rels/notesSlide8.xml.rels" ContentType="application/vnd.openxmlformats-package.relationships+xml"/>
  <Override PartName="/ppt/notesSlides/_rels/notesSlide2.xml.rels" ContentType="application/vnd.openxmlformats-package.relationships+xml"/>
  <Override PartName="/ppt/notesSlides/_rels/notesSlide7.xml.rels" ContentType="application/vnd.openxmlformats-package.relationships+xml"/>
  <Override PartName="/ppt/notesSlides/_rels/notesSlide1.xml.rels" ContentType="application/vnd.openxmlformats-package.relationships+xml"/>
  <Override PartName="/ppt/notesSlides/_rels/notesSlide11.xml.rels" ContentType="application/vnd.openxmlformats-package.relationships+xml"/>
  <Override PartName="/ppt/notesSlides/_rels/notesSlide4.xml.rels" ContentType="application/vnd.openxmlformats-package.relationships+xml"/>
  <Override PartName="/ppt/notesSlides/_rels/notesSlide5.xml.rels" ContentType="application/vnd.openxmlformats-package.relationships+xml"/>
  <Override PartName="/ppt/notesSlides/_rels/notesSlide10.xml.rels" ContentType="application/vnd.openxmlformats-package.relationships+xml"/>
  <Override PartName="/ppt/notesSlides/_rels/notesSlide3.xml.rels" ContentType="application/vnd.openxmlformats-package.relationships+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15.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13.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10.xml" ContentType="application/vnd.openxmlformats-officedocument.presentationml.notesSlide+xml"/>
  <Override PartName="/ppt/notesSlides/notesSlide1.xml" ContentType="application/vnd.openxmlformats-officedocument.presentationml.notesSlide+xml"/>
  <Override PartName="/ppt/_rels/presentation.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8.xml.rels" ContentType="application/vnd.openxmlformats-package.relationships+xml"/>
  <Override PartName="/ppt/slideLayouts/_rels/slideLayout5.xml.rels" ContentType="application/vnd.openxmlformats-package.relationships+xml"/>
  <Override PartName="/ppt/slideLayouts/_rels/slideLayout7.xml.rels" ContentType="application/vnd.openxmlformats-package.relationships+xml"/>
  <Override PartName="/ppt/slideLayouts/_rels/slideLayout4.xml.rels" ContentType="application/vnd.openxmlformats-package.relationships+xml"/>
  <Override PartName="/ppt/slideLayouts/_rels/slideLayout6.xml.rels" ContentType="application/vnd.openxmlformats-package.relationships+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presProps.xml" ContentType="application/vnd.openxmlformats-officedocument.presentationml.presProps+xml"/>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8.xml.rels" ContentType="application/vnd.openxmlformats-package.relationships+xml"/>
  <Override PartName="/ppt/slides/_rels/slide9.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15.xml.rels" ContentType="application/vnd.openxmlformats-package.relationships+xml"/>
  <Override PartName="/ppt/slides/_rels/slide14.xml.rels" ContentType="application/vnd.openxmlformats-package.relationships+xml"/>
  <Override PartName="/ppt/slides/_rels/slide11.xml.rels" ContentType="application/vnd.openxmlformats-package.relationships+xml"/>
  <Override PartName="/ppt/slides/_rels/slide1.xml.rels" ContentType="application/vnd.openxmlformats-package.relationships+xml"/>
  <Override PartName="/ppt/slides/_rels/slide4.xml.rels" ContentType="application/vnd.openxmlformats-package.relationships+xml"/>
  <Override PartName="/ppt/slides/_rels/slide2.xml.rels" ContentType="application/vnd.openxmlformats-package.relationships+xml"/>
  <Override PartName="/ppt/slides/_rels/slide5.xml.rels" ContentType="application/vnd.openxmlformats-package.relationships+xml"/>
  <Override PartName="/ppt/slides/_rels/slide3.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0.xml.rels" ContentType="application/vnd.openxmlformats-package.relationships+xml"/>
  <Override PartName="/ppt/slides/slide13.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Lst>
  <p:sldSz cx="9144000" cy="5143500"/>
  <p:notesSz cx="51435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 name="PlaceHolder 1"/>
          <p:cNvSpPr>
            <a:spLocks noGrp="1"/>
          </p:cNvSpPr>
          <p:nvPr>
            <p:ph type="sldImg"/>
          </p:nvPr>
        </p:nvSpPr>
        <p:spPr>
          <a:xfrm>
            <a:off x="533520" y="764280"/>
            <a:ext cx="6704640" cy="3771360"/>
          </a:xfrm>
          <a:prstGeom prst="rect">
            <a:avLst/>
          </a:prstGeom>
          <a:noFill/>
          <a:ln w="0">
            <a:noFill/>
          </a:ln>
        </p:spPr>
        <p:txBody>
          <a:bodyPr lIns="0" rIns="0" tIns="0" bIns="0" anchor="ctr">
            <a:noAutofit/>
          </a:bodyPr>
          <a:p>
            <a:pPr algn="ctr">
              <a:buNone/>
            </a:pPr>
            <a:r>
              <a:rPr b="0" lang="en-US" sz="4400" spc="-1" strike="noStrike">
                <a:latin typeface="Arial"/>
              </a:rPr>
              <a:t>Click to move the slide</a:t>
            </a:r>
            <a:endParaRPr b="0" lang="en-US" sz="4400" spc="-1" strike="noStrike">
              <a:latin typeface="Arial"/>
            </a:endParaRPr>
          </a:p>
        </p:txBody>
      </p:sp>
      <p:sp>
        <p:nvSpPr>
          <p:cNvPr id="39" name="PlaceHolder 2"/>
          <p:cNvSpPr>
            <a:spLocks noGrp="1"/>
          </p:cNvSpPr>
          <p:nvPr>
            <p:ph type="body"/>
          </p:nvPr>
        </p:nvSpPr>
        <p:spPr>
          <a:xfrm>
            <a:off x="777240" y="4777560"/>
            <a:ext cx="6217560" cy="4525920"/>
          </a:xfrm>
          <a:prstGeom prst="rect">
            <a:avLst/>
          </a:prstGeom>
          <a:noFill/>
          <a:ln w="0">
            <a:noFill/>
          </a:ln>
        </p:spPr>
        <p:txBody>
          <a:bodyPr lIns="0" rIns="0" tIns="0" bIns="0" anchor="t">
            <a:noAutofit/>
          </a:bodyPr>
          <a:p>
            <a:r>
              <a:rPr b="0" lang="en-US" sz="2000" spc="-1" strike="noStrike">
                <a:latin typeface="Arial"/>
              </a:rPr>
              <a:t>Click to edit the notes format</a:t>
            </a:r>
            <a:endParaRPr b="0" lang="en-US" sz="2000" spc="-1" strike="noStrike">
              <a:latin typeface="Arial"/>
            </a:endParaRPr>
          </a:p>
        </p:txBody>
      </p:sp>
      <p:sp>
        <p:nvSpPr>
          <p:cNvPr id="40" name="PlaceHolder 3"/>
          <p:cNvSpPr>
            <a:spLocks noGrp="1"/>
          </p:cNvSpPr>
          <p:nvPr>
            <p:ph type="hdr"/>
          </p:nvPr>
        </p:nvSpPr>
        <p:spPr>
          <a:xfrm>
            <a:off x="0" y="0"/>
            <a:ext cx="3372840" cy="502560"/>
          </a:xfrm>
          <a:prstGeom prst="rect">
            <a:avLst/>
          </a:prstGeom>
          <a:noFill/>
          <a:ln w="0">
            <a:noFill/>
          </a:ln>
        </p:spPr>
        <p:txBody>
          <a:bodyPr lIns="0" rIns="0" tIns="0" bIns="0" anchor="t">
            <a:noAutofit/>
          </a:bodyPr>
          <a:p>
            <a:r>
              <a:rPr b="0" lang="en-US" sz="1400" spc="-1" strike="noStrike">
                <a:latin typeface="Times New Roman"/>
              </a:rPr>
              <a:t>&lt;header&gt;</a:t>
            </a:r>
            <a:endParaRPr b="0" lang="en-US" sz="1400" spc="-1" strike="noStrike">
              <a:latin typeface="Times New Roman"/>
            </a:endParaRPr>
          </a:p>
        </p:txBody>
      </p:sp>
      <p:sp>
        <p:nvSpPr>
          <p:cNvPr id="41" name="PlaceHolder 4"/>
          <p:cNvSpPr>
            <a:spLocks noGrp="1"/>
          </p:cNvSpPr>
          <p:nvPr>
            <p:ph type="dt" idx="1"/>
          </p:nvPr>
        </p:nvSpPr>
        <p:spPr>
          <a:xfrm>
            <a:off x="4399200" y="0"/>
            <a:ext cx="3372840" cy="502560"/>
          </a:xfrm>
          <a:prstGeom prst="rect">
            <a:avLst/>
          </a:prstGeom>
          <a:noFill/>
          <a:ln w="0">
            <a:noFill/>
          </a:ln>
        </p:spPr>
        <p:txBody>
          <a:bodyPr lIns="0" rIns="0" tIns="0" bIns="0" anchor="t">
            <a:noAutofit/>
          </a:bodyPr>
          <a:lstStyle>
            <a:lvl1pPr algn="r">
              <a:buNone/>
              <a:defRPr b="0" lang="en-US" sz="1400" spc="-1" strike="noStrike">
                <a:latin typeface="Times New Roman"/>
              </a:defRPr>
            </a:lvl1pPr>
          </a:lstStyle>
          <a:p>
            <a:pPr algn="r">
              <a:buNone/>
            </a:pPr>
            <a:r>
              <a:rPr b="0" lang="en-US" sz="1400" spc="-1" strike="noStrike">
                <a:latin typeface="Times New Roman"/>
              </a:rPr>
              <a:t>&lt;date/time&gt;</a:t>
            </a:r>
            <a:endParaRPr b="0" lang="en-US" sz="1400" spc="-1" strike="noStrike">
              <a:latin typeface="Times New Roman"/>
            </a:endParaRPr>
          </a:p>
        </p:txBody>
      </p:sp>
      <p:sp>
        <p:nvSpPr>
          <p:cNvPr id="42" name="PlaceHolder 5"/>
          <p:cNvSpPr>
            <a:spLocks noGrp="1"/>
          </p:cNvSpPr>
          <p:nvPr>
            <p:ph type="ftr" idx="2"/>
          </p:nvPr>
        </p:nvSpPr>
        <p:spPr>
          <a:xfrm>
            <a:off x="0" y="9555480"/>
            <a:ext cx="3372840" cy="502560"/>
          </a:xfrm>
          <a:prstGeom prst="rect">
            <a:avLst/>
          </a:prstGeom>
          <a:noFill/>
          <a:ln w="0">
            <a:noFill/>
          </a:ln>
        </p:spPr>
        <p:txBody>
          <a:bodyPr lIns="0" rIns="0" tIns="0" bIns="0" anchor="b">
            <a:noAutofit/>
          </a:bodyPr>
          <a:lstStyle>
            <a:lvl1pPr>
              <a:defRPr b="0" lang="en-US" sz="1400" spc="-1" strike="noStrike">
                <a:latin typeface="Times New Roman"/>
              </a:defRPr>
            </a:lvl1pPr>
          </a:lstStyle>
          <a:p>
            <a:r>
              <a:rPr b="0" lang="en-US" sz="1400" spc="-1" strike="noStrike">
                <a:latin typeface="Times New Roman"/>
              </a:rPr>
              <a:t>&lt;footer&gt;</a:t>
            </a:r>
            <a:endParaRPr b="0" lang="en-US" sz="1400" spc="-1" strike="noStrike">
              <a:latin typeface="Times New Roman"/>
            </a:endParaRPr>
          </a:p>
        </p:txBody>
      </p:sp>
      <p:sp>
        <p:nvSpPr>
          <p:cNvPr id="43" name="PlaceHolder 6"/>
          <p:cNvSpPr>
            <a:spLocks noGrp="1"/>
          </p:cNvSpPr>
          <p:nvPr>
            <p:ph type="sldNum" idx="3"/>
          </p:nvPr>
        </p:nvSpPr>
        <p:spPr>
          <a:xfrm>
            <a:off x="4399200" y="9555480"/>
            <a:ext cx="3372840" cy="502560"/>
          </a:xfrm>
          <a:prstGeom prst="rect">
            <a:avLst/>
          </a:prstGeom>
          <a:noFill/>
          <a:ln w="0">
            <a:noFill/>
          </a:ln>
        </p:spPr>
        <p:txBody>
          <a:bodyPr lIns="0" rIns="0" tIns="0" bIns="0" anchor="b">
            <a:noAutofit/>
          </a:bodyPr>
          <a:lstStyle>
            <a:lvl1pPr algn="r">
              <a:buNone/>
              <a:defRPr b="0" lang="en-US" sz="1400" spc="-1" strike="noStrike">
                <a:latin typeface="Times New Roman"/>
              </a:defRPr>
            </a:lvl1pPr>
          </a:lstStyle>
          <a:p>
            <a:pPr algn="r">
              <a:buNone/>
            </a:pPr>
            <a:fld id="{87C6B630-C39D-43B0-AD6A-B128412A4AF7}" type="slidenum">
              <a:rPr b="0" lang="en-US" sz="1400" spc="-1" strike="noStrike">
                <a:latin typeface="Times New Roman"/>
              </a:rPr>
              <a:t>&lt;number&gt;</a:t>
            </a:fld>
            <a:endParaRPr b="0" lang="en-US"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6" name="PlaceHolder 1"/>
          <p:cNvSpPr>
            <a:spLocks noGrp="1"/>
          </p:cNvSpPr>
          <p:nvPr>
            <p:ph type="sldImg"/>
          </p:nvPr>
        </p:nvSpPr>
        <p:spPr>
          <a:xfrm>
            <a:off x="685800" y="1143000"/>
            <a:ext cx="5485320" cy="3085200"/>
          </a:xfrm>
          <a:prstGeom prst="rect">
            <a:avLst/>
          </a:prstGeom>
          <a:ln w="0">
            <a:noFill/>
          </a:ln>
        </p:spPr>
      </p:sp>
      <p:sp>
        <p:nvSpPr>
          <p:cNvPr id="477" name="PlaceHolder 2"/>
          <p:cNvSpPr>
            <a:spLocks noGrp="1"/>
          </p:cNvSpPr>
          <p:nvPr>
            <p:ph type="body"/>
          </p:nvPr>
        </p:nvSpPr>
        <p:spPr>
          <a:xfrm>
            <a:off x="685800" y="4400640"/>
            <a:ext cx="5485320" cy="3599280"/>
          </a:xfrm>
          <a:prstGeom prst="rect">
            <a:avLst/>
          </a:prstGeom>
          <a:noFill/>
          <a:ln w="0">
            <a:noFill/>
          </a:ln>
        </p:spPr>
        <p:txBody>
          <a:bodyPr lIns="0" rIns="0" tIns="0" bIns="0" anchor="t">
            <a:noAutofit/>
          </a:bodyPr>
          <a:p>
            <a:endParaRPr b="0" lang="en-US" sz="2000" spc="-1" strike="noStrike">
              <a:latin typeface="Arial"/>
            </a:endParaRPr>
          </a:p>
        </p:txBody>
      </p:sp>
      <p:sp>
        <p:nvSpPr>
          <p:cNvPr id="478" name="PlaceHolder 3"/>
          <p:cNvSpPr>
            <a:spLocks noGrp="1"/>
          </p:cNvSpPr>
          <p:nvPr>
            <p:ph type="sldNum" idx="4"/>
          </p:nvPr>
        </p:nvSpPr>
        <p:spPr>
          <a:xfrm>
            <a:off x="3884760" y="8685360"/>
            <a:ext cx="2970720" cy="457560"/>
          </a:xfrm>
          <a:prstGeom prst="rect">
            <a:avLst/>
          </a:prstGeom>
          <a:noFill/>
          <a:ln w="0">
            <a:noFill/>
          </a:ln>
        </p:spPr>
        <p:txBody>
          <a:bodyPr lIns="0" rIns="0" tIns="0" bIns="0" anchor="b">
            <a:noAutofit/>
          </a:bodyPr>
          <a:lstStyle>
            <a:lvl1pPr algn="r">
              <a:lnSpc>
                <a:spcPct val="100000"/>
              </a:lnSpc>
              <a:buNone/>
              <a:defRPr b="0" lang="en-US" sz="1200" spc="-1" strike="noStrike">
                <a:solidFill>
                  <a:srgbClr val="000000"/>
                </a:solidFill>
                <a:latin typeface="+mn-lt"/>
                <a:ea typeface="+mn-ea"/>
              </a:defRPr>
            </a:lvl1pPr>
          </a:lstStyle>
          <a:p>
            <a:pPr algn="r">
              <a:lnSpc>
                <a:spcPct val="100000"/>
              </a:lnSpc>
              <a:buNone/>
            </a:pPr>
            <a:fld id="{E4B57138-093A-4971-B5DE-8AF57C086373}"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9" name="PlaceHolder 1"/>
          <p:cNvSpPr>
            <a:spLocks noGrp="1"/>
          </p:cNvSpPr>
          <p:nvPr>
            <p:ph type="sldImg"/>
          </p:nvPr>
        </p:nvSpPr>
        <p:spPr>
          <a:xfrm>
            <a:off x="685800" y="1143000"/>
            <a:ext cx="5485320" cy="3085200"/>
          </a:xfrm>
          <a:prstGeom prst="rect">
            <a:avLst/>
          </a:prstGeom>
          <a:ln w="0">
            <a:noFill/>
          </a:ln>
        </p:spPr>
      </p:sp>
      <p:sp>
        <p:nvSpPr>
          <p:cNvPr id="480" name="PlaceHolder 2"/>
          <p:cNvSpPr>
            <a:spLocks noGrp="1"/>
          </p:cNvSpPr>
          <p:nvPr>
            <p:ph type="body"/>
          </p:nvPr>
        </p:nvSpPr>
        <p:spPr>
          <a:xfrm>
            <a:off x="685800" y="4400640"/>
            <a:ext cx="5485320" cy="3599280"/>
          </a:xfrm>
          <a:prstGeom prst="rect">
            <a:avLst/>
          </a:prstGeom>
          <a:noFill/>
          <a:ln w="0">
            <a:noFill/>
          </a:ln>
        </p:spPr>
        <p:txBody>
          <a:bodyPr lIns="0" rIns="0" tIns="0" bIns="0" anchor="t">
            <a:noAutofit/>
          </a:bodyPr>
          <a:p>
            <a:endParaRPr b="0" lang="en-US" sz="2000" spc="-1" strike="noStrike">
              <a:latin typeface="Arial"/>
            </a:endParaRPr>
          </a:p>
        </p:txBody>
      </p:sp>
      <p:sp>
        <p:nvSpPr>
          <p:cNvPr id="481" name="PlaceHolder 3"/>
          <p:cNvSpPr>
            <a:spLocks noGrp="1"/>
          </p:cNvSpPr>
          <p:nvPr>
            <p:ph type="sldNum" idx="5"/>
          </p:nvPr>
        </p:nvSpPr>
        <p:spPr>
          <a:xfrm>
            <a:off x="3884760" y="8685360"/>
            <a:ext cx="2970720" cy="457560"/>
          </a:xfrm>
          <a:prstGeom prst="rect">
            <a:avLst/>
          </a:prstGeom>
          <a:noFill/>
          <a:ln w="0">
            <a:noFill/>
          </a:ln>
        </p:spPr>
        <p:txBody>
          <a:bodyPr lIns="0" rIns="0" tIns="0" bIns="0" anchor="b">
            <a:noAutofit/>
          </a:bodyPr>
          <a:lstStyle>
            <a:lvl1pPr algn="r">
              <a:lnSpc>
                <a:spcPct val="100000"/>
              </a:lnSpc>
              <a:buNone/>
              <a:defRPr b="0" lang="en-US" sz="1200" spc="-1" strike="noStrike">
                <a:solidFill>
                  <a:srgbClr val="000000"/>
                </a:solidFill>
                <a:latin typeface="+mn-lt"/>
                <a:ea typeface="+mn-ea"/>
              </a:defRPr>
            </a:lvl1pPr>
          </a:lstStyle>
          <a:p>
            <a:pPr algn="r">
              <a:lnSpc>
                <a:spcPct val="100000"/>
              </a:lnSpc>
              <a:buNone/>
            </a:pPr>
            <a:fld id="{A5C3B356-F55F-4F4C-8B4F-50F1BBF1E267}"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2" name="PlaceHolder 1"/>
          <p:cNvSpPr>
            <a:spLocks noGrp="1"/>
          </p:cNvSpPr>
          <p:nvPr>
            <p:ph type="sldImg"/>
          </p:nvPr>
        </p:nvSpPr>
        <p:spPr>
          <a:xfrm>
            <a:off x="685800" y="1143000"/>
            <a:ext cx="5485320" cy="3085200"/>
          </a:xfrm>
          <a:prstGeom prst="rect">
            <a:avLst/>
          </a:prstGeom>
          <a:ln w="0">
            <a:noFill/>
          </a:ln>
        </p:spPr>
      </p:sp>
      <p:sp>
        <p:nvSpPr>
          <p:cNvPr id="483" name="PlaceHolder 2"/>
          <p:cNvSpPr>
            <a:spLocks noGrp="1"/>
          </p:cNvSpPr>
          <p:nvPr>
            <p:ph type="body"/>
          </p:nvPr>
        </p:nvSpPr>
        <p:spPr>
          <a:xfrm>
            <a:off x="685800" y="4400640"/>
            <a:ext cx="5485320" cy="3599280"/>
          </a:xfrm>
          <a:prstGeom prst="rect">
            <a:avLst/>
          </a:prstGeom>
          <a:noFill/>
          <a:ln w="0">
            <a:noFill/>
          </a:ln>
        </p:spPr>
        <p:txBody>
          <a:bodyPr lIns="0" rIns="0" tIns="0" bIns="0" anchor="t">
            <a:noAutofit/>
          </a:bodyPr>
          <a:p>
            <a:endParaRPr b="0" lang="en-US" sz="2000" spc="-1" strike="noStrike">
              <a:latin typeface="Arial"/>
            </a:endParaRPr>
          </a:p>
        </p:txBody>
      </p:sp>
      <p:sp>
        <p:nvSpPr>
          <p:cNvPr id="484" name="PlaceHolder 3"/>
          <p:cNvSpPr>
            <a:spLocks noGrp="1"/>
          </p:cNvSpPr>
          <p:nvPr>
            <p:ph type="sldNum" idx="6"/>
          </p:nvPr>
        </p:nvSpPr>
        <p:spPr>
          <a:xfrm>
            <a:off x="3884760" y="8685360"/>
            <a:ext cx="2970720" cy="457560"/>
          </a:xfrm>
          <a:prstGeom prst="rect">
            <a:avLst/>
          </a:prstGeom>
          <a:noFill/>
          <a:ln w="0">
            <a:noFill/>
          </a:ln>
        </p:spPr>
        <p:txBody>
          <a:bodyPr lIns="0" rIns="0" tIns="0" bIns="0" anchor="b">
            <a:noAutofit/>
          </a:bodyPr>
          <a:lstStyle>
            <a:lvl1pPr algn="r">
              <a:lnSpc>
                <a:spcPct val="100000"/>
              </a:lnSpc>
              <a:buNone/>
              <a:defRPr b="0" lang="en-US" sz="1200" spc="-1" strike="noStrike">
                <a:solidFill>
                  <a:srgbClr val="000000"/>
                </a:solidFill>
                <a:latin typeface="+mn-lt"/>
                <a:ea typeface="+mn-ea"/>
              </a:defRPr>
            </a:lvl1pPr>
          </a:lstStyle>
          <a:p>
            <a:pPr algn="r">
              <a:lnSpc>
                <a:spcPct val="100000"/>
              </a:lnSpc>
              <a:buNone/>
            </a:pPr>
            <a:fld id="{E342EE02-5C60-448F-9EFB-60D1CCC52A2D}"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5" name="PlaceHolder 1"/>
          <p:cNvSpPr>
            <a:spLocks noGrp="1"/>
          </p:cNvSpPr>
          <p:nvPr>
            <p:ph type="sldImg"/>
          </p:nvPr>
        </p:nvSpPr>
        <p:spPr>
          <a:xfrm>
            <a:off x="685800" y="1143000"/>
            <a:ext cx="5485320" cy="3085200"/>
          </a:xfrm>
          <a:prstGeom prst="rect">
            <a:avLst/>
          </a:prstGeom>
          <a:ln w="0">
            <a:noFill/>
          </a:ln>
        </p:spPr>
      </p:sp>
      <p:sp>
        <p:nvSpPr>
          <p:cNvPr id="486" name="PlaceHolder 2"/>
          <p:cNvSpPr>
            <a:spLocks noGrp="1"/>
          </p:cNvSpPr>
          <p:nvPr>
            <p:ph type="body"/>
          </p:nvPr>
        </p:nvSpPr>
        <p:spPr>
          <a:xfrm>
            <a:off x="685800" y="4400640"/>
            <a:ext cx="5485320" cy="3599280"/>
          </a:xfrm>
          <a:prstGeom prst="rect">
            <a:avLst/>
          </a:prstGeom>
          <a:noFill/>
          <a:ln w="0">
            <a:noFill/>
          </a:ln>
        </p:spPr>
        <p:txBody>
          <a:bodyPr lIns="0" rIns="0" tIns="0" bIns="0" anchor="t">
            <a:noAutofit/>
          </a:bodyPr>
          <a:p>
            <a:endParaRPr b="0" lang="en-US" sz="2000" spc="-1" strike="noStrike">
              <a:latin typeface="Arial"/>
            </a:endParaRPr>
          </a:p>
        </p:txBody>
      </p:sp>
      <p:sp>
        <p:nvSpPr>
          <p:cNvPr id="487" name="PlaceHolder 3"/>
          <p:cNvSpPr>
            <a:spLocks noGrp="1"/>
          </p:cNvSpPr>
          <p:nvPr>
            <p:ph type="sldNum" idx="7"/>
          </p:nvPr>
        </p:nvSpPr>
        <p:spPr>
          <a:xfrm>
            <a:off x="3884760" y="8685360"/>
            <a:ext cx="2970720" cy="457560"/>
          </a:xfrm>
          <a:prstGeom prst="rect">
            <a:avLst/>
          </a:prstGeom>
          <a:noFill/>
          <a:ln w="0">
            <a:noFill/>
          </a:ln>
        </p:spPr>
        <p:txBody>
          <a:bodyPr lIns="0" rIns="0" tIns="0" bIns="0" anchor="b">
            <a:noAutofit/>
          </a:bodyPr>
          <a:lstStyle>
            <a:lvl1pPr algn="r">
              <a:lnSpc>
                <a:spcPct val="100000"/>
              </a:lnSpc>
              <a:buNone/>
              <a:defRPr b="0" lang="en-US" sz="1200" spc="-1" strike="noStrike">
                <a:solidFill>
                  <a:srgbClr val="000000"/>
                </a:solidFill>
                <a:latin typeface="+mn-lt"/>
                <a:ea typeface="+mn-ea"/>
              </a:defRPr>
            </a:lvl1pPr>
          </a:lstStyle>
          <a:p>
            <a:pPr algn="r">
              <a:lnSpc>
                <a:spcPct val="100000"/>
              </a:lnSpc>
              <a:buNone/>
            </a:pPr>
            <a:fld id="{4B87C3F1-55EF-4E24-B5FB-CEEAF32B5B7C}"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8" name="PlaceHolder 1"/>
          <p:cNvSpPr>
            <a:spLocks noGrp="1"/>
          </p:cNvSpPr>
          <p:nvPr>
            <p:ph type="sldImg"/>
          </p:nvPr>
        </p:nvSpPr>
        <p:spPr>
          <a:xfrm>
            <a:off x="685800" y="1143000"/>
            <a:ext cx="5485320" cy="3085200"/>
          </a:xfrm>
          <a:prstGeom prst="rect">
            <a:avLst/>
          </a:prstGeom>
          <a:ln w="0">
            <a:noFill/>
          </a:ln>
        </p:spPr>
      </p:sp>
      <p:sp>
        <p:nvSpPr>
          <p:cNvPr id="489" name="PlaceHolder 2"/>
          <p:cNvSpPr>
            <a:spLocks noGrp="1"/>
          </p:cNvSpPr>
          <p:nvPr>
            <p:ph type="body"/>
          </p:nvPr>
        </p:nvSpPr>
        <p:spPr>
          <a:xfrm>
            <a:off x="685800" y="4400640"/>
            <a:ext cx="5485320" cy="3599280"/>
          </a:xfrm>
          <a:prstGeom prst="rect">
            <a:avLst/>
          </a:prstGeom>
          <a:noFill/>
          <a:ln w="0">
            <a:noFill/>
          </a:ln>
        </p:spPr>
        <p:txBody>
          <a:bodyPr lIns="0" rIns="0" tIns="0" bIns="0" anchor="t">
            <a:noAutofit/>
          </a:bodyPr>
          <a:p>
            <a:endParaRPr b="0" lang="en-US" sz="2000" spc="-1" strike="noStrike">
              <a:latin typeface="Arial"/>
            </a:endParaRPr>
          </a:p>
        </p:txBody>
      </p:sp>
      <p:sp>
        <p:nvSpPr>
          <p:cNvPr id="490" name="PlaceHolder 3"/>
          <p:cNvSpPr>
            <a:spLocks noGrp="1"/>
          </p:cNvSpPr>
          <p:nvPr>
            <p:ph type="sldNum" idx="8"/>
          </p:nvPr>
        </p:nvSpPr>
        <p:spPr>
          <a:xfrm>
            <a:off x="3884760" y="8685360"/>
            <a:ext cx="2970720" cy="457560"/>
          </a:xfrm>
          <a:prstGeom prst="rect">
            <a:avLst/>
          </a:prstGeom>
          <a:noFill/>
          <a:ln w="0">
            <a:noFill/>
          </a:ln>
        </p:spPr>
        <p:txBody>
          <a:bodyPr lIns="0" rIns="0" tIns="0" bIns="0" anchor="b">
            <a:noAutofit/>
          </a:bodyPr>
          <a:lstStyle>
            <a:lvl1pPr algn="r">
              <a:lnSpc>
                <a:spcPct val="100000"/>
              </a:lnSpc>
              <a:buNone/>
              <a:defRPr b="0" lang="en-US" sz="1200" spc="-1" strike="noStrike">
                <a:solidFill>
                  <a:srgbClr val="000000"/>
                </a:solidFill>
                <a:latin typeface="+mn-lt"/>
                <a:ea typeface="+mn-ea"/>
              </a:defRPr>
            </a:lvl1pPr>
          </a:lstStyle>
          <a:p>
            <a:pPr algn="r">
              <a:lnSpc>
                <a:spcPct val="100000"/>
              </a:lnSpc>
              <a:buNone/>
            </a:pPr>
            <a:fld id="{0722B645-4E8E-4A6D-A6E0-8E621B576C46}"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1" name="PlaceHolder 1"/>
          <p:cNvSpPr>
            <a:spLocks noGrp="1"/>
          </p:cNvSpPr>
          <p:nvPr>
            <p:ph type="sldImg"/>
          </p:nvPr>
        </p:nvSpPr>
        <p:spPr>
          <a:xfrm>
            <a:off x="685800" y="1143000"/>
            <a:ext cx="5485320" cy="3085200"/>
          </a:xfrm>
          <a:prstGeom prst="rect">
            <a:avLst/>
          </a:prstGeom>
          <a:ln w="0">
            <a:noFill/>
          </a:ln>
        </p:spPr>
      </p:sp>
      <p:sp>
        <p:nvSpPr>
          <p:cNvPr id="492" name="PlaceHolder 2"/>
          <p:cNvSpPr>
            <a:spLocks noGrp="1"/>
          </p:cNvSpPr>
          <p:nvPr>
            <p:ph type="body"/>
          </p:nvPr>
        </p:nvSpPr>
        <p:spPr>
          <a:xfrm>
            <a:off x="685800" y="4400640"/>
            <a:ext cx="5485320" cy="3599280"/>
          </a:xfrm>
          <a:prstGeom prst="rect">
            <a:avLst/>
          </a:prstGeom>
          <a:noFill/>
          <a:ln w="0">
            <a:noFill/>
          </a:ln>
        </p:spPr>
        <p:txBody>
          <a:bodyPr lIns="0" rIns="0" tIns="0" bIns="0" anchor="t">
            <a:noAutofit/>
          </a:bodyPr>
          <a:p>
            <a:endParaRPr b="0" lang="en-US" sz="2000" spc="-1" strike="noStrike">
              <a:latin typeface="Arial"/>
            </a:endParaRPr>
          </a:p>
        </p:txBody>
      </p:sp>
      <p:sp>
        <p:nvSpPr>
          <p:cNvPr id="493" name="PlaceHolder 3"/>
          <p:cNvSpPr>
            <a:spLocks noGrp="1"/>
          </p:cNvSpPr>
          <p:nvPr>
            <p:ph type="sldNum" idx="9"/>
          </p:nvPr>
        </p:nvSpPr>
        <p:spPr>
          <a:xfrm>
            <a:off x="3884760" y="8685360"/>
            <a:ext cx="2970720" cy="457560"/>
          </a:xfrm>
          <a:prstGeom prst="rect">
            <a:avLst/>
          </a:prstGeom>
          <a:noFill/>
          <a:ln w="0">
            <a:noFill/>
          </a:ln>
        </p:spPr>
        <p:txBody>
          <a:bodyPr lIns="0" rIns="0" tIns="0" bIns="0" anchor="b">
            <a:noAutofit/>
          </a:bodyPr>
          <a:lstStyle>
            <a:lvl1pPr algn="r">
              <a:lnSpc>
                <a:spcPct val="100000"/>
              </a:lnSpc>
              <a:buNone/>
              <a:defRPr b="0" lang="en-US" sz="1200" spc="-1" strike="noStrike">
                <a:solidFill>
                  <a:srgbClr val="000000"/>
                </a:solidFill>
                <a:latin typeface="+mn-lt"/>
                <a:ea typeface="+mn-ea"/>
              </a:defRPr>
            </a:lvl1pPr>
          </a:lstStyle>
          <a:p>
            <a:pPr algn="r">
              <a:lnSpc>
                <a:spcPct val="100000"/>
              </a:lnSpc>
              <a:buNone/>
            </a:pPr>
            <a:fld id="{63A406A2-3BEF-4DB3-8711-89C3E84943AD}"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4" name="PlaceHolder 1"/>
          <p:cNvSpPr>
            <a:spLocks noGrp="1"/>
          </p:cNvSpPr>
          <p:nvPr>
            <p:ph type="sldImg"/>
          </p:nvPr>
        </p:nvSpPr>
        <p:spPr>
          <a:xfrm>
            <a:off x="685800" y="1143000"/>
            <a:ext cx="5485320" cy="3085200"/>
          </a:xfrm>
          <a:prstGeom prst="rect">
            <a:avLst/>
          </a:prstGeom>
          <a:ln w="0">
            <a:noFill/>
          </a:ln>
        </p:spPr>
      </p:sp>
      <p:sp>
        <p:nvSpPr>
          <p:cNvPr id="495" name="PlaceHolder 2"/>
          <p:cNvSpPr>
            <a:spLocks noGrp="1"/>
          </p:cNvSpPr>
          <p:nvPr>
            <p:ph type="body"/>
          </p:nvPr>
        </p:nvSpPr>
        <p:spPr>
          <a:xfrm>
            <a:off x="685800" y="4400640"/>
            <a:ext cx="5485320" cy="3599280"/>
          </a:xfrm>
          <a:prstGeom prst="rect">
            <a:avLst/>
          </a:prstGeom>
          <a:noFill/>
          <a:ln w="0">
            <a:noFill/>
          </a:ln>
        </p:spPr>
        <p:txBody>
          <a:bodyPr lIns="0" rIns="0" tIns="0" bIns="0" anchor="t">
            <a:noAutofit/>
          </a:bodyPr>
          <a:p>
            <a:endParaRPr b="0" lang="en-US" sz="2000" spc="-1" strike="noStrike">
              <a:latin typeface="Arial"/>
            </a:endParaRPr>
          </a:p>
        </p:txBody>
      </p:sp>
      <p:sp>
        <p:nvSpPr>
          <p:cNvPr id="496" name="PlaceHolder 3"/>
          <p:cNvSpPr>
            <a:spLocks noGrp="1"/>
          </p:cNvSpPr>
          <p:nvPr>
            <p:ph type="sldNum" idx="10"/>
          </p:nvPr>
        </p:nvSpPr>
        <p:spPr>
          <a:xfrm>
            <a:off x="3884760" y="8685360"/>
            <a:ext cx="2970720" cy="457560"/>
          </a:xfrm>
          <a:prstGeom prst="rect">
            <a:avLst/>
          </a:prstGeom>
          <a:noFill/>
          <a:ln w="0">
            <a:noFill/>
          </a:ln>
        </p:spPr>
        <p:txBody>
          <a:bodyPr lIns="0" rIns="0" tIns="0" bIns="0" anchor="b">
            <a:noAutofit/>
          </a:bodyPr>
          <a:lstStyle>
            <a:lvl1pPr algn="r">
              <a:lnSpc>
                <a:spcPct val="100000"/>
              </a:lnSpc>
              <a:buNone/>
              <a:defRPr b="0" lang="en-US" sz="1200" spc="-1" strike="noStrike">
                <a:solidFill>
                  <a:srgbClr val="000000"/>
                </a:solidFill>
                <a:latin typeface="+mn-lt"/>
                <a:ea typeface="+mn-ea"/>
              </a:defRPr>
            </a:lvl1pPr>
          </a:lstStyle>
          <a:p>
            <a:pPr algn="r">
              <a:lnSpc>
                <a:spcPct val="100000"/>
              </a:lnSpc>
              <a:buNone/>
            </a:pPr>
            <a:fld id="{36FDDC36-22FC-41A1-869F-A407CBE0F698}"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7" name="PlaceHolder 1"/>
          <p:cNvSpPr>
            <a:spLocks noGrp="1"/>
          </p:cNvSpPr>
          <p:nvPr>
            <p:ph type="sldImg"/>
          </p:nvPr>
        </p:nvSpPr>
        <p:spPr>
          <a:xfrm>
            <a:off x="685800" y="1143000"/>
            <a:ext cx="5485320" cy="3085200"/>
          </a:xfrm>
          <a:prstGeom prst="rect">
            <a:avLst/>
          </a:prstGeom>
          <a:ln w="0">
            <a:noFill/>
          </a:ln>
        </p:spPr>
      </p:sp>
      <p:sp>
        <p:nvSpPr>
          <p:cNvPr id="498" name="PlaceHolder 2"/>
          <p:cNvSpPr>
            <a:spLocks noGrp="1"/>
          </p:cNvSpPr>
          <p:nvPr>
            <p:ph type="body"/>
          </p:nvPr>
        </p:nvSpPr>
        <p:spPr>
          <a:xfrm>
            <a:off x="685800" y="4400640"/>
            <a:ext cx="5485320" cy="3599280"/>
          </a:xfrm>
          <a:prstGeom prst="rect">
            <a:avLst/>
          </a:prstGeom>
          <a:noFill/>
          <a:ln w="0">
            <a:noFill/>
          </a:ln>
        </p:spPr>
        <p:txBody>
          <a:bodyPr lIns="0" rIns="0" tIns="0" bIns="0" anchor="t">
            <a:noAutofit/>
          </a:bodyPr>
          <a:p>
            <a:endParaRPr b="0" lang="en-US" sz="2000" spc="-1" strike="noStrike">
              <a:latin typeface="Arial"/>
            </a:endParaRPr>
          </a:p>
        </p:txBody>
      </p:sp>
      <p:sp>
        <p:nvSpPr>
          <p:cNvPr id="499" name="PlaceHolder 3"/>
          <p:cNvSpPr>
            <a:spLocks noGrp="1"/>
          </p:cNvSpPr>
          <p:nvPr>
            <p:ph type="sldNum" idx="11"/>
          </p:nvPr>
        </p:nvSpPr>
        <p:spPr>
          <a:xfrm>
            <a:off x="3884760" y="8685360"/>
            <a:ext cx="2970720" cy="457560"/>
          </a:xfrm>
          <a:prstGeom prst="rect">
            <a:avLst/>
          </a:prstGeom>
          <a:noFill/>
          <a:ln w="0">
            <a:noFill/>
          </a:ln>
        </p:spPr>
        <p:txBody>
          <a:bodyPr lIns="0" rIns="0" tIns="0" bIns="0" anchor="b">
            <a:noAutofit/>
          </a:bodyPr>
          <a:lstStyle>
            <a:lvl1pPr algn="r">
              <a:lnSpc>
                <a:spcPct val="100000"/>
              </a:lnSpc>
              <a:buNone/>
              <a:defRPr b="0" lang="en-US" sz="1200" spc="-1" strike="noStrike">
                <a:solidFill>
                  <a:srgbClr val="000000"/>
                </a:solidFill>
                <a:latin typeface="+mn-lt"/>
                <a:ea typeface="+mn-ea"/>
              </a:defRPr>
            </a:lvl1pPr>
          </a:lstStyle>
          <a:p>
            <a:pPr algn="r">
              <a:lnSpc>
                <a:spcPct val="100000"/>
              </a:lnSpc>
              <a:buNone/>
            </a:pPr>
            <a:fld id="{F03B1803-2FAF-4287-BD13-D569A10BAC75}"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0" name="PlaceHolder 1"/>
          <p:cNvSpPr>
            <a:spLocks noGrp="1"/>
          </p:cNvSpPr>
          <p:nvPr>
            <p:ph type="sldImg"/>
          </p:nvPr>
        </p:nvSpPr>
        <p:spPr>
          <a:xfrm>
            <a:off x="685800" y="1143000"/>
            <a:ext cx="5485320" cy="3085200"/>
          </a:xfrm>
          <a:prstGeom prst="rect">
            <a:avLst/>
          </a:prstGeom>
          <a:ln w="0">
            <a:noFill/>
          </a:ln>
        </p:spPr>
      </p:sp>
      <p:sp>
        <p:nvSpPr>
          <p:cNvPr id="501" name="PlaceHolder 2"/>
          <p:cNvSpPr>
            <a:spLocks noGrp="1"/>
          </p:cNvSpPr>
          <p:nvPr>
            <p:ph type="body"/>
          </p:nvPr>
        </p:nvSpPr>
        <p:spPr>
          <a:xfrm>
            <a:off x="685800" y="4400640"/>
            <a:ext cx="5485320" cy="3599280"/>
          </a:xfrm>
          <a:prstGeom prst="rect">
            <a:avLst/>
          </a:prstGeom>
          <a:noFill/>
          <a:ln w="0">
            <a:noFill/>
          </a:ln>
        </p:spPr>
        <p:txBody>
          <a:bodyPr lIns="0" rIns="0" tIns="0" bIns="0" anchor="t">
            <a:noAutofit/>
          </a:bodyPr>
          <a:p>
            <a:endParaRPr b="0" lang="en-US" sz="2000" spc="-1" strike="noStrike">
              <a:latin typeface="Arial"/>
            </a:endParaRPr>
          </a:p>
        </p:txBody>
      </p:sp>
      <p:sp>
        <p:nvSpPr>
          <p:cNvPr id="502" name="PlaceHolder 3"/>
          <p:cNvSpPr>
            <a:spLocks noGrp="1"/>
          </p:cNvSpPr>
          <p:nvPr>
            <p:ph type="sldNum" idx="12"/>
          </p:nvPr>
        </p:nvSpPr>
        <p:spPr>
          <a:xfrm>
            <a:off x="3884760" y="8685360"/>
            <a:ext cx="2970720" cy="457560"/>
          </a:xfrm>
          <a:prstGeom prst="rect">
            <a:avLst/>
          </a:prstGeom>
          <a:noFill/>
          <a:ln w="0">
            <a:noFill/>
          </a:ln>
        </p:spPr>
        <p:txBody>
          <a:bodyPr lIns="0" rIns="0" tIns="0" bIns="0" anchor="b">
            <a:noAutofit/>
          </a:bodyPr>
          <a:lstStyle>
            <a:lvl1pPr algn="r">
              <a:lnSpc>
                <a:spcPct val="100000"/>
              </a:lnSpc>
              <a:buNone/>
              <a:defRPr b="0" lang="en-US" sz="1200" spc="-1" strike="noStrike">
                <a:solidFill>
                  <a:srgbClr val="000000"/>
                </a:solidFill>
                <a:latin typeface="+mn-lt"/>
                <a:ea typeface="+mn-ea"/>
              </a:defRPr>
            </a:lvl1pPr>
          </a:lstStyle>
          <a:p>
            <a:pPr algn="r">
              <a:lnSpc>
                <a:spcPct val="100000"/>
              </a:lnSpc>
              <a:buNone/>
            </a:pPr>
            <a:fld id="{28558F9F-A27D-4E4E-A303-2B67ACBEDBFD}"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3" name="PlaceHolder 1"/>
          <p:cNvSpPr>
            <a:spLocks noGrp="1"/>
          </p:cNvSpPr>
          <p:nvPr>
            <p:ph type="sldImg"/>
          </p:nvPr>
        </p:nvSpPr>
        <p:spPr>
          <a:xfrm>
            <a:off x="685800" y="1143000"/>
            <a:ext cx="5485320" cy="3085200"/>
          </a:xfrm>
          <a:prstGeom prst="rect">
            <a:avLst/>
          </a:prstGeom>
          <a:ln w="0">
            <a:noFill/>
          </a:ln>
        </p:spPr>
      </p:sp>
      <p:sp>
        <p:nvSpPr>
          <p:cNvPr id="504" name="PlaceHolder 2"/>
          <p:cNvSpPr>
            <a:spLocks noGrp="1"/>
          </p:cNvSpPr>
          <p:nvPr>
            <p:ph type="body"/>
          </p:nvPr>
        </p:nvSpPr>
        <p:spPr>
          <a:xfrm>
            <a:off x="685800" y="4400640"/>
            <a:ext cx="5485320" cy="3599280"/>
          </a:xfrm>
          <a:prstGeom prst="rect">
            <a:avLst/>
          </a:prstGeom>
          <a:noFill/>
          <a:ln w="0">
            <a:noFill/>
          </a:ln>
        </p:spPr>
        <p:txBody>
          <a:bodyPr lIns="0" rIns="0" tIns="0" bIns="0" anchor="t">
            <a:noAutofit/>
          </a:bodyPr>
          <a:p>
            <a:endParaRPr b="0" lang="en-US" sz="2000" spc="-1" strike="noStrike">
              <a:latin typeface="Arial"/>
            </a:endParaRPr>
          </a:p>
        </p:txBody>
      </p:sp>
      <p:sp>
        <p:nvSpPr>
          <p:cNvPr id="505" name="PlaceHolder 3"/>
          <p:cNvSpPr>
            <a:spLocks noGrp="1"/>
          </p:cNvSpPr>
          <p:nvPr>
            <p:ph type="sldNum" idx="13"/>
          </p:nvPr>
        </p:nvSpPr>
        <p:spPr>
          <a:xfrm>
            <a:off x="3884760" y="8685360"/>
            <a:ext cx="2970720" cy="457560"/>
          </a:xfrm>
          <a:prstGeom prst="rect">
            <a:avLst/>
          </a:prstGeom>
          <a:noFill/>
          <a:ln w="0">
            <a:noFill/>
          </a:ln>
        </p:spPr>
        <p:txBody>
          <a:bodyPr lIns="0" rIns="0" tIns="0" bIns="0" anchor="b">
            <a:noAutofit/>
          </a:bodyPr>
          <a:lstStyle>
            <a:lvl1pPr algn="r">
              <a:lnSpc>
                <a:spcPct val="100000"/>
              </a:lnSpc>
              <a:buNone/>
              <a:defRPr b="0" lang="en-US" sz="1200" spc="-1" strike="noStrike">
                <a:solidFill>
                  <a:srgbClr val="000000"/>
                </a:solidFill>
                <a:latin typeface="+mn-lt"/>
                <a:ea typeface="+mn-ea"/>
              </a:defRPr>
            </a:lvl1pPr>
          </a:lstStyle>
          <a:p>
            <a:pPr algn="r">
              <a:lnSpc>
                <a:spcPct val="100000"/>
              </a:lnSpc>
              <a:buNone/>
            </a:pPr>
            <a:fld id="{393DBD1F-50D6-4F1F-87C4-DA7E74A3BC22}"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6" name="PlaceHolder 1"/>
          <p:cNvSpPr>
            <a:spLocks noGrp="1"/>
          </p:cNvSpPr>
          <p:nvPr>
            <p:ph type="sldImg"/>
          </p:nvPr>
        </p:nvSpPr>
        <p:spPr>
          <a:xfrm>
            <a:off x="685800" y="1143000"/>
            <a:ext cx="5485320" cy="3085200"/>
          </a:xfrm>
          <a:prstGeom prst="rect">
            <a:avLst/>
          </a:prstGeom>
          <a:ln w="0">
            <a:noFill/>
          </a:ln>
        </p:spPr>
      </p:sp>
      <p:sp>
        <p:nvSpPr>
          <p:cNvPr id="507" name="PlaceHolder 2"/>
          <p:cNvSpPr>
            <a:spLocks noGrp="1"/>
          </p:cNvSpPr>
          <p:nvPr>
            <p:ph type="body"/>
          </p:nvPr>
        </p:nvSpPr>
        <p:spPr>
          <a:xfrm>
            <a:off x="685800" y="4400640"/>
            <a:ext cx="5485320" cy="3599280"/>
          </a:xfrm>
          <a:prstGeom prst="rect">
            <a:avLst/>
          </a:prstGeom>
          <a:noFill/>
          <a:ln w="0">
            <a:noFill/>
          </a:ln>
        </p:spPr>
        <p:txBody>
          <a:bodyPr lIns="0" rIns="0" tIns="0" bIns="0" anchor="t">
            <a:noAutofit/>
          </a:bodyPr>
          <a:p>
            <a:endParaRPr b="0" lang="en-US" sz="2000" spc="-1" strike="noStrike">
              <a:latin typeface="Arial"/>
            </a:endParaRPr>
          </a:p>
        </p:txBody>
      </p:sp>
      <p:sp>
        <p:nvSpPr>
          <p:cNvPr id="508" name="PlaceHolder 3"/>
          <p:cNvSpPr>
            <a:spLocks noGrp="1"/>
          </p:cNvSpPr>
          <p:nvPr>
            <p:ph type="sldNum" idx="14"/>
          </p:nvPr>
        </p:nvSpPr>
        <p:spPr>
          <a:xfrm>
            <a:off x="3884760" y="8685360"/>
            <a:ext cx="2970720" cy="457560"/>
          </a:xfrm>
          <a:prstGeom prst="rect">
            <a:avLst/>
          </a:prstGeom>
          <a:noFill/>
          <a:ln w="0">
            <a:noFill/>
          </a:ln>
        </p:spPr>
        <p:txBody>
          <a:bodyPr lIns="0" rIns="0" tIns="0" bIns="0" anchor="b">
            <a:noAutofit/>
          </a:bodyPr>
          <a:lstStyle>
            <a:lvl1pPr algn="r">
              <a:lnSpc>
                <a:spcPct val="100000"/>
              </a:lnSpc>
              <a:buNone/>
              <a:defRPr b="0" lang="en-US" sz="1200" spc="-1" strike="noStrike">
                <a:solidFill>
                  <a:srgbClr val="000000"/>
                </a:solidFill>
                <a:latin typeface="+mn-lt"/>
                <a:ea typeface="+mn-ea"/>
              </a:defRPr>
            </a:lvl1pPr>
          </a:lstStyle>
          <a:p>
            <a:pPr algn="r">
              <a:lnSpc>
                <a:spcPct val="100000"/>
              </a:lnSpc>
              <a:buNone/>
            </a:pPr>
            <a:fld id="{76B76623-6F22-4260-8E36-312BD331974C}"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9" name="PlaceHolder 1"/>
          <p:cNvSpPr>
            <a:spLocks noGrp="1"/>
          </p:cNvSpPr>
          <p:nvPr>
            <p:ph type="sldImg"/>
          </p:nvPr>
        </p:nvSpPr>
        <p:spPr>
          <a:xfrm>
            <a:off x="685800" y="1143000"/>
            <a:ext cx="5485320" cy="3085200"/>
          </a:xfrm>
          <a:prstGeom prst="rect">
            <a:avLst/>
          </a:prstGeom>
          <a:ln w="0">
            <a:noFill/>
          </a:ln>
        </p:spPr>
      </p:sp>
      <p:sp>
        <p:nvSpPr>
          <p:cNvPr id="510" name="PlaceHolder 2"/>
          <p:cNvSpPr>
            <a:spLocks noGrp="1"/>
          </p:cNvSpPr>
          <p:nvPr>
            <p:ph type="body"/>
          </p:nvPr>
        </p:nvSpPr>
        <p:spPr>
          <a:xfrm>
            <a:off x="685800" y="4400640"/>
            <a:ext cx="5485320" cy="3599280"/>
          </a:xfrm>
          <a:prstGeom prst="rect">
            <a:avLst/>
          </a:prstGeom>
          <a:noFill/>
          <a:ln w="0">
            <a:noFill/>
          </a:ln>
        </p:spPr>
        <p:txBody>
          <a:bodyPr lIns="0" rIns="0" tIns="0" bIns="0" anchor="t">
            <a:noAutofit/>
          </a:bodyPr>
          <a:p>
            <a:endParaRPr b="0" lang="en-US" sz="2000" spc="-1" strike="noStrike">
              <a:latin typeface="Arial"/>
            </a:endParaRPr>
          </a:p>
        </p:txBody>
      </p:sp>
      <p:sp>
        <p:nvSpPr>
          <p:cNvPr id="511" name="PlaceHolder 3"/>
          <p:cNvSpPr>
            <a:spLocks noGrp="1"/>
          </p:cNvSpPr>
          <p:nvPr>
            <p:ph type="sldNum" idx="15"/>
          </p:nvPr>
        </p:nvSpPr>
        <p:spPr>
          <a:xfrm>
            <a:off x="3884760" y="8685360"/>
            <a:ext cx="2970720" cy="457560"/>
          </a:xfrm>
          <a:prstGeom prst="rect">
            <a:avLst/>
          </a:prstGeom>
          <a:noFill/>
          <a:ln w="0">
            <a:noFill/>
          </a:ln>
        </p:spPr>
        <p:txBody>
          <a:bodyPr lIns="0" rIns="0" tIns="0" bIns="0" anchor="b">
            <a:noAutofit/>
          </a:bodyPr>
          <a:lstStyle>
            <a:lvl1pPr algn="r">
              <a:lnSpc>
                <a:spcPct val="100000"/>
              </a:lnSpc>
              <a:buNone/>
              <a:defRPr b="0" lang="en-US" sz="1200" spc="-1" strike="noStrike">
                <a:solidFill>
                  <a:srgbClr val="000000"/>
                </a:solidFill>
                <a:latin typeface="+mn-lt"/>
                <a:ea typeface="+mn-ea"/>
              </a:defRPr>
            </a:lvl1pPr>
          </a:lstStyle>
          <a:p>
            <a:pPr algn="r">
              <a:lnSpc>
                <a:spcPct val="100000"/>
              </a:lnSpc>
              <a:buNone/>
            </a:pPr>
            <a:fld id="{ECF6F21D-AE18-4288-9E3E-F6BE4180C2E5}"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2" name="PlaceHolder 1"/>
          <p:cNvSpPr>
            <a:spLocks noGrp="1"/>
          </p:cNvSpPr>
          <p:nvPr>
            <p:ph type="sldImg"/>
          </p:nvPr>
        </p:nvSpPr>
        <p:spPr>
          <a:xfrm>
            <a:off x="685800" y="1143000"/>
            <a:ext cx="5485320" cy="3085200"/>
          </a:xfrm>
          <a:prstGeom prst="rect">
            <a:avLst/>
          </a:prstGeom>
          <a:ln w="0">
            <a:noFill/>
          </a:ln>
        </p:spPr>
      </p:sp>
      <p:sp>
        <p:nvSpPr>
          <p:cNvPr id="513" name="PlaceHolder 2"/>
          <p:cNvSpPr>
            <a:spLocks noGrp="1"/>
          </p:cNvSpPr>
          <p:nvPr>
            <p:ph type="body"/>
          </p:nvPr>
        </p:nvSpPr>
        <p:spPr>
          <a:xfrm>
            <a:off x="685800" y="4400640"/>
            <a:ext cx="5485320" cy="3599280"/>
          </a:xfrm>
          <a:prstGeom prst="rect">
            <a:avLst/>
          </a:prstGeom>
          <a:noFill/>
          <a:ln w="0">
            <a:noFill/>
          </a:ln>
        </p:spPr>
        <p:txBody>
          <a:bodyPr lIns="0" rIns="0" tIns="0" bIns="0" anchor="t">
            <a:noAutofit/>
          </a:bodyPr>
          <a:p>
            <a:endParaRPr b="0" lang="en-US" sz="2000" spc="-1" strike="noStrike">
              <a:latin typeface="Arial"/>
            </a:endParaRPr>
          </a:p>
        </p:txBody>
      </p:sp>
      <p:sp>
        <p:nvSpPr>
          <p:cNvPr id="514" name="PlaceHolder 3"/>
          <p:cNvSpPr>
            <a:spLocks noGrp="1"/>
          </p:cNvSpPr>
          <p:nvPr>
            <p:ph type="sldNum" idx="16"/>
          </p:nvPr>
        </p:nvSpPr>
        <p:spPr>
          <a:xfrm>
            <a:off x="3884760" y="8685360"/>
            <a:ext cx="2970720" cy="457560"/>
          </a:xfrm>
          <a:prstGeom prst="rect">
            <a:avLst/>
          </a:prstGeom>
          <a:noFill/>
          <a:ln w="0">
            <a:noFill/>
          </a:ln>
        </p:spPr>
        <p:txBody>
          <a:bodyPr lIns="0" rIns="0" tIns="0" bIns="0" anchor="b">
            <a:noAutofit/>
          </a:bodyPr>
          <a:lstStyle>
            <a:lvl1pPr algn="r">
              <a:lnSpc>
                <a:spcPct val="100000"/>
              </a:lnSpc>
              <a:buNone/>
              <a:defRPr b="0" lang="en-US" sz="1200" spc="-1" strike="noStrike">
                <a:solidFill>
                  <a:srgbClr val="000000"/>
                </a:solidFill>
                <a:latin typeface="+mn-lt"/>
                <a:ea typeface="+mn-ea"/>
              </a:defRPr>
            </a:lvl1pPr>
          </a:lstStyle>
          <a:p>
            <a:pPr algn="r">
              <a:lnSpc>
                <a:spcPct val="100000"/>
              </a:lnSpc>
              <a:buNone/>
            </a:pPr>
            <a:fld id="{DCA31375-20AC-4D30-9B90-FD6D1F257A2F}"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3"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5"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7"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endParaRPr b="0" lang="en-US" sz="3200" spc="-1" strike="noStrike">
              <a:latin typeface="Arial"/>
            </a:endParaRPr>
          </a:p>
        </p:txBody>
      </p:sp>
      <p:sp>
        <p:nvSpPr>
          <p:cNvPr id="8"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algn="ctr">
              <a:buNone/>
            </a:pPr>
            <a:endParaRPr b="0" lang="en-US"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457200" y="205200"/>
            <a:ext cx="8229240" cy="398124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2"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endParaRPr b="0" lang="en-US" sz="3200" spc="-1" strike="noStrike">
              <a:latin typeface="Arial"/>
            </a:endParaRPr>
          </a:p>
        </p:txBody>
      </p:sp>
      <p:sp>
        <p:nvSpPr>
          <p:cNvPr id="13"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endParaRPr b="0" lang="en-US" sz="3200" spc="-1" strike="noStrike">
              <a:latin typeface="Arial"/>
            </a:endParaRPr>
          </a:p>
        </p:txBody>
      </p:sp>
      <p:sp>
        <p:nvSpPr>
          <p:cNvPr id="14"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6"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endParaRPr b="0" lang="en-US" sz="3200" spc="-1" strike="noStrike">
              <a:latin typeface="Arial"/>
            </a:endParaRPr>
          </a:p>
        </p:txBody>
      </p:sp>
      <p:sp>
        <p:nvSpPr>
          <p:cNvPr id="17"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endParaRPr b="0" lang="en-US" sz="3200" spc="-1" strike="noStrike">
              <a:latin typeface="Arial"/>
            </a:endParaRPr>
          </a:p>
        </p:txBody>
      </p:sp>
      <p:sp>
        <p:nvSpPr>
          <p:cNvPr id="18"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0"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endParaRPr b="0" lang="en-US" sz="3200" spc="-1" strike="noStrike">
              <a:latin typeface="Arial"/>
            </a:endParaRPr>
          </a:p>
        </p:txBody>
      </p:sp>
      <p:sp>
        <p:nvSpPr>
          <p:cNvPr id="21"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endParaRPr b="0" lang="en-US" sz="3200" spc="-1" strike="noStrike">
              <a:latin typeface="Arial"/>
            </a:endParaRPr>
          </a:p>
        </p:txBody>
      </p:sp>
      <p:sp>
        <p:nvSpPr>
          <p:cNvPr id="22"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4"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endParaRPr b="0" lang="en-US" sz="3200" spc="-1" strike="noStrike">
              <a:latin typeface="Arial"/>
            </a:endParaRPr>
          </a:p>
        </p:txBody>
      </p:sp>
      <p:sp>
        <p:nvSpPr>
          <p:cNvPr id="25"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7"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endParaRPr b="0" lang="en-US" sz="3200" spc="-1" strike="noStrike">
              <a:latin typeface="Arial"/>
            </a:endParaRPr>
          </a:p>
        </p:txBody>
      </p:sp>
      <p:sp>
        <p:nvSpPr>
          <p:cNvPr id="28"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endParaRPr b="0" lang="en-US" sz="3200" spc="-1" strike="noStrike">
              <a:latin typeface="Arial"/>
            </a:endParaRPr>
          </a:p>
        </p:txBody>
      </p:sp>
      <p:sp>
        <p:nvSpPr>
          <p:cNvPr id="29"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endParaRPr b="0" lang="en-US" sz="3200" spc="-1" strike="noStrike">
              <a:latin typeface="Arial"/>
            </a:endParaRPr>
          </a:p>
        </p:txBody>
      </p:sp>
      <p:sp>
        <p:nvSpPr>
          <p:cNvPr id="30"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32" name="PlaceHolder 2"/>
          <p:cNvSpPr>
            <a:spLocks noGrp="1"/>
          </p:cNvSpPr>
          <p:nvPr>
            <p:ph/>
          </p:nvPr>
        </p:nvSpPr>
        <p:spPr>
          <a:xfrm>
            <a:off x="457200" y="1203480"/>
            <a:ext cx="2649600" cy="1422720"/>
          </a:xfrm>
          <a:prstGeom prst="rect">
            <a:avLst/>
          </a:prstGeom>
          <a:noFill/>
          <a:ln w="0">
            <a:noFill/>
          </a:ln>
        </p:spPr>
        <p:txBody>
          <a:bodyPr lIns="0" rIns="0" tIns="0" bIns="0" anchor="t">
            <a:normAutofit/>
          </a:bodyPr>
          <a:p>
            <a:endParaRPr b="0" lang="en-US" sz="3200" spc="-1" strike="noStrike">
              <a:latin typeface="Arial"/>
            </a:endParaRPr>
          </a:p>
        </p:txBody>
      </p:sp>
      <p:sp>
        <p:nvSpPr>
          <p:cNvPr id="33" name="PlaceHolder 3"/>
          <p:cNvSpPr>
            <a:spLocks noGrp="1"/>
          </p:cNvSpPr>
          <p:nvPr>
            <p:ph/>
          </p:nvPr>
        </p:nvSpPr>
        <p:spPr>
          <a:xfrm>
            <a:off x="3239640" y="1203480"/>
            <a:ext cx="2649600" cy="1422720"/>
          </a:xfrm>
          <a:prstGeom prst="rect">
            <a:avLst/>
          </a:prstGeom>
          <a:noFill/>
          <a:ln w="0">
            <a:noFill/>
          </a:ln>
        </p:spPr>
        <p:txBody>
          <a:bodyPr lIns="0" rIns="0" tIns="0" bIns="0" anchor="t">
            <a:normAutofit/>
          </a:bodyPr>
          <a:p>
            <a:endParaRPr b="0" lang="en-US" sz="3200" spc="-1" strike="noStrike">
              <a:latin typeface="Arial"/>
            </a:endParaRPr>
          </a:p>
        </p:txBody>
      </p:sp>
      <p:sp>
        <p:nvSpPr>
          <p:cNvPr id="34" name="PlaceHolder 4"/>
          <p:cNvSpPr>
            <a:spLocks noGrp="1"/>
          </p:cNvSpPr>
          <p:nvPr>
            <p:ph/>
          </p:nvPr>
        </p:nvSpPr>
        <p:spPr>
          <a:xfrm>
            <a:off x="6022080" y="1203480"/>
            <a:ext cx="2649600" cy="1422720"/>
          </a:xfrm>
          <a:prstGeom prst="rect">
            <a:avLst/>
          </a:prstGeom>
          <a:noFill/>
          <a:ln w="0">
            <a:noFill/>
          </a:ln>
        </p:spPr>
        <p:txBody>
          <a:bodyPr lIns="0" rIns="0" tIns="0" bIns="0" anchor="t">
            <a:normAutofit/>
          </a:bodyPr>
          <a:p>
            <a:endParaRPr b="0" lang="en-US" sz="3200" spc="-1" strike="noStrike">
              <a:latin typeface="Arial"/>
            </a:endParaRPr>
          </a:p>
        </p:txBody>
      </p:sp>
      <p:sp>
        <p:nvSpPr>
          <p:cNvPr id="35" name="PlaceHolder 5"/>
          <p:cNvSpPr>
            <a:spLocks noGrp="1"/>
          </p:cNvSpPr>
          <p:nvPr>
            <p:ph/>
          </p:nvPr>
        </p:nvSpPr>
        <p:spPr>
          <a:xfrm>
            <a:off x="457200" y="2761920"/>
            <a:ext cx="2649600" cy="1422720"/>
          </a:xfrm>
          <a:prstGeom prst="rect">
            <a:avLst/>
          </a:prstGeom>
          <a:noFill/>
          <a:ln w="0">
            <a:noFill/>
          </a:ln>
        </p:spPr>
        <p:txBody>
          <a:bodyPr lIns="0" rIns="0" tIns="0" bIns="0" anchor="t">
            <a:normAutofit/>
          </a:bodyPr>
          <a:p>
            <a:endParaRPr b="0" lang="en-US" sz="3200" spc="-1" strike="noStrike">
              <a:latin typeface="Arial"/>
            </a:endParaRPr>
          </a:p>
        </p:txBody>
      </p:sp>
      <p:sp>
        <p:nvSpPr>
          <p:cNvPr id="36" name="PlaceHolder 6"/>
          <p:cNvSpPr>
            <a:spLocks noGrp="1"/>
          </p:cNvSpPr>
          <p:nvPr>
            <p:ph/>
          </p:nvPr>
        </p:nvSpPr>
        <p:spPr>
          <a:xfrm>
            <a:off x="3239640" y="2761920"/>
            <a:ext cx="2649600" cy="1422720"/>
          </a:xfrm>
          <a:prstGeom prst="rect">
            <a:avLst/>
          </a:prstGeom>
          <a:noFill/>
          <a:ln w="0">
            <a:noFill/>
          </a:ln>
        </p:spPr>
        <p:txBody>
          <a:bodyPr lIns="0" rIns="0" tIns="0" bIns="0" anchor="t">
            <a:normAutofit/>
          </a:bodyPr>
          <a:p>
            <a:endParaRPr b="0" lang="en-US" sz="3200" spc="-1" strike="noStrike">
              <a:latin typeface="Arial"/>
            </a:endParaRPr>
          </a:p>
        </p:txBody>
      </p:sp>
      <p:sp>
        <p:nvSpPr>
          <p:cNvPr id="37" name="PlaceHolder 7"/>
          <p:cNvSpPr>
            <a:spLocks noGrp="1"/>
          </p:cNvSpPr>
          <p:nvPr>
            <p:ph/>
          </p:nvPr>
        </p:nvSpPr>
        <p:spPr>
          <a:xfrm>
            <a:off x="6022080" y="2761920"/>
            <a:ext cx="2649600" cy="14227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457200" y="205200"/>
            <a:ext cx="8229240" cy="858600"/>
          </a:xfrm>
          <a:prstGeom prst="rect">
            <a:avLst/>
          </a:prstGeom>
          <a:noFill/>
          <a:ln w="0">
            <a:noFill/>
          </a:ln>
        </p:spPr>
        <p:txBody>
          <a:bodyPr lIns="0" rIns="0" tIns="0" bIns="0" anchor="ctr">
            <a:noAutofit/>
          </a:bodyPr>
          <a:p>
            <a:pPr algn="ctr">
              <a:buNone/>
            </a:pPr>
            <a:r>
              <a:rPr b="0" lang="en-US" sz="4400" spc="-1" strike="noStrike">
                <a:latin typeface="Arial"/>
              </a:rPr>
              <a:t>C</a:t>
            </a:r>
            <a:r>
              <a:rPr b="0" lang="en-US" sz="4400" spc="-1" strike="noStrike">
                <a:latin typeface="Arial"/>
              </a:rPr>
              <a:t>l</a:t>
            </a:r>
            <a:r>
              <a:rPr b="0" lang="en-US" sz="4400" spc="-1" strike="noStrike">
                <a:latin typeface="Arial"/>
              </a:rPr>
              <a:t>i</a:t>
            </a:r>
            <a:r>
              <a:rPr b="0" lang="en-US" sz="4400" spc="-1" strike="noStrike">
                <a:latin typeface="Arial"/>
              </a:rPr>
              <a:t>c</a:t>
            </a:r>
            <a:r>
              <a:rPr b="0" lang="en-US" sz="4400" spc="-1" strike="noStrike">
                <a:latin typeface="Arial"/>
              </a:rPr>
              <a:t>k</a:t>
            </a:r>
            <a:r>
              <a:rPr b="0" lang="en-US" sz="4400" spc="-1" strike="noStrike">
                <a:latin typeface="Arial"/>
              </a:rPr>
              <a:t> </a:t>
            </a:r>
            <a:r>
              <a:rPr b="0" lang="en-US" sz="4400" spc="-1" strike="noStrike">
                <a:latin typeface="Arial"/>
              </a:rPr>
              <a:t>t</a:t>
            </a:r>
            <a:r>
              <a:rPr b="0" lang="en-US" sz="4400" spc="-1" strike="noStrike">
                <a:latin typeface="Arial"/>
              </a:rPr>
              <a:t>o</a:t>
            </a:r>
            <a:r>
              <a:rPr b="0" lang="en-US" sz="4400" spc="-1" strike="noStrike">
                <a:latin typeface="Arial"/>
              </a:rPr>
              <a:t> </a:t>
            </a:r>
            <a:r>
              <a:rPr b="0" lang="en-US" sz="4400" spc="-1" strike="noStrike">
                <a:latin typeface="Arial"/>
              </a:rPr>
              <a:t>e</a:t>
            </a:r>
            <a:r>
              <a:rPr b="0" lang="en-US" sz="4400" spc="-1" strike="noStrike">
                <a:latin typeface="Arial"/>
              </a:rPr>
              <a:t>d</a:t>
            </a:r>
            <a:r>
              <a:rPr b="0" lang="en-US" sz="4400" spc="-1" strike="noStrike">
                <a:latin typeface="Arial"/>
              </a:rPr>
              <a:t>i</a:t>
            </a:r>
            <a:r>
              <a:rPr b="0" lang="en-US" sz="4400" spc="-1" strike="noStrike">
                <a:latin typeface="Arial"/>
              </a:rPr>
              <a:t>t </a:t>
            </a:r>
            <a:r>
              <a:rPr b="0" lang="en-US" sz="4400" spc="-1" strike="noStrike">
                <a:latin typeface="Arial"/>
              </a:rPr>
              <a:t>t</a:t>
            </a:r>
            <a:r>
              <a:rPr b="0" lang="en-US" sz="4400" spc="-1" strike="noStrike">
                <a:latin typeface="Arial"/>
              </a:rPr>
              <a:t>h</a:t>
            </a:r>
            <a:r>
              <a:rPr b="0" lang="en-US" sz="4400" spc="-1" strike="noStrike">
                <a:latin typeface="Arial"/>
              </a:rPr>
              <a:t>e</a:t>
            </a:r>
            <a:r>
              <a:rPr b="0" lang="en-US" sz="4400" spc="-1" strike="noStrike">
                <a:latin typeface="Arial"/>
              </a:rPr>
              <a:t> </a:t>
            </a:r>
            <a:r>
              <a:rPr b="0" lang="en-US" sz="4400" spc="-1" strike="noStrike">
                <a:latin typeface="Arial"/>
              </a:rPr>
              <a:t>t</a:t>
            </a:r>
            <a:r>
              <a:rPr b="0" lang="en-US" sz="4400" spc="-1" strike="noStrike">
                <a:latin typeface="Arial"/>
              </a:rPr>
              <a:t>i</a:t>
            </a:r>
            <a:r>
              <a:rPr b="0" lang="en-US" sz="4400" spc="-1" strike="noStrike">
                <a:latin typeface="Arial"/>
              </a:rPr>
              <a:t>t</a:t>
            </a:r>
            <a:r>
              <a:rPr b="0" lang="en-US" sz="4400" spc="-1" strike="noStrike">
                <a:latin typeface="Arial"/>
              </a:rPr>
              <a:t>l</a:t>
            </a:r>
            <a:r>
              <a:rPr b="0" lang="en-US" sz="4400" spc="-1" strike="noStrike">
                <a:latin typeface="Arial"/>
              </a:rPr>
              <a:t>e</a:t>
            </a:r>
            <a:r>
              <a:rPr b="0" lang="en-US" sz="4400" spc="-1" strike="noStrike">
                <a:latin typeface="Arial"/>
              </a:rPr>
              <a:t> </a:t>
            </a:r>
            <a:r>
              <a:rPr b="0" lang="en-US" sz="4400" spc="-1" strike="noStrike">
                <a:latin typeface="Arial"/>
              </a:rPr>
              <a:t>t</a:t>
            </a:r>
            <a:r>
              <a:rPr b="0" lang="en-US" sz="4400" spc="-1" strike="noStrike">
                <a:latin typeface="Arial"/>
              </a:rPr>
              <a:t>e</a:t>
            </a:r>
            <a:r>
              <a:rPr b="0" lang="en-US" sz="4400" spc="-1" strike="noStrike">
                <a:latin typeface="Arial"/>
              </a:rPr>
              <a:t>x</a:t>
            </a:r>
            <a:r>
              <a:rPr b="0" lang="en-US" sz="4400" spc="-1" strike="noStrike">
                <a:latin typeface="Arial"/>
              </a:rPr>
              <a:t>t </a:t>
            </a:r>
            <a:r>
              <a:rPr b="0" lang="en-US" sz="4400" spc="-1" strike="noStrike">
                <a:latin typeface="Arial"/>
              </a:rPr>
              <a:t>f</a:t>
            </a:r>
            <a:r>
              <a:rPr b="0" lang="en-US" sz="4400" spc="-1" strike="noStrike">
                <a:latin typeface="Arial"/>
              </a:rPr>
              <a:t>o</a:t>
            </a:r>
            <a:r>
              <a:rPr b="0" lang="en-US" sz="4400" spc="-1" strike="noStrike">
                <a:latin typeface="Arial"/>
              </a:rPr>
              <a:t>r</a:t>
            </a:r>
            <a:r>
              <a:rPr b="0" lang="en-US" sz="4400" spc="-1" strike="noStrike">
                <a:latin typeface="Arial"/>
              </a:rPr>
              <a:t>m</a:t>
            </a:r>
            <a:r>
              <a:rPr b="0" lang="en-US" sz="4400" spc="-1" strike="noStrike">
                <a:latin typeface="Arial"/>
              </a:rPr>
              <a:t>a</a:t>
            </a:r>
            <a:r>
              <a:rPr b="0" lang="en-US" sz="4400" spc="-1" strike="noStrike">
                <a:latin typeface="Arial"/>
              </a:rPr>
              <a:t>t</a:t>
            </a:r>
            <a:endParaRPr b="0" lang="en-US" sz="4400" spc="-1" strike="noStrike">
              <a:latin typeface="Arial"/>
            </a:endParaRPr>
          </a:p>
        </p:txBody>
      </p:sp>
      <p:sp>
        <p:nvSpPr>
          <p:cNvPr id="1" name="PlaceHolder 2"/>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a3d2b"/>
        </a:solidFill>
      </p:bgPr>
    </p:bg>
    <p:spTree>
      <p:nvGrpSpPr>
        <p:cNvPr id="1" name=""/>
        <p:cNvGrpSpPr/>
        <p:nvPr/>
      </p:nvGrpSpPr>
      <p:grpSpPr>
        <a:xfrm>
          <a:off x="0" y="0"/>
          <a:ext cx="0" cy="0"/>
          <a:chOff x="0" y="0"/>
          <a:chExt cx="0" cy="0"/>
        </a:xfrm>
      </p:grpSpPr>
      <p:sp>
        <p:nvSpPr>
          <p:cNvPr id="44" name="Shape 0"/>
          <p:cNvSpPr/>
          <p:nvPr/>
        </p:nvSpPr>
        <p:spPr>
          <a:xfrm>
            <a:off x="6217920" y="-1097280"/>
            <a:ext cx="5028120" cy="5028120"/>
          </a:xfrm>
          <a:prstGeom prst="ellipse">
            <a:avLst/>
          </a:prstGeom>
          <a:solidFill>
            <a:srgbClr val="4a7c59">
              <a:alpha val="30000"/>
            </a:srgbClr>
          </a:solidFill>
          <a:ln w="0">
            <a:noFill/>
          </a:ln>
        </p:spPr>
        <p:style>
          <a:lnRef idx="0"/>
          <a:fillRef idx="0"/>
          <a:effectRef idx="0"/>
          <a:fontRef idx="minor"/>
        </p:style>
      </p:sp>
      <p:sp>
        <p:nvSpPr>
          <p:cNvPr id="45" name="Shape 1"/>
          <p:cNvSpPr/>
          <p:nvPr/>
        </p:nvSpPr>
        <p:spPr>
          <a:xfrm>
            <a:off x="7132320" y="2286000"/>
            <a:ext cx="3199320" cy="3199320"/>
          </a:xfrm>
          <a:prstGeom prst="ellipse">
            <a:avLst/>
          </a:prstGeom>
          <a:solidFill>
            <a:srgbClr val="c9a84c">
              <a:alpha val="20000"/>
            </a:srgbClr>
          </a:solidFill>
          <a:ln w="0">
            <a:noFill/>
          </a:ln>
        </p:spPr>
        <p:style>
          <a:lnRef idx="0"/>
          <a:fillRef idx="0"/>
          <a:effectRef idx="0"/>
          <a:fontRef idx="minor"/>
        </p:style>
      </p:sp>
      <p:sp>
        <p:nvSpPr>
          <p:cNvPr id="46" name="Text 2"/>
          <p:cNvSpPr/>
          <p:nvPr/>
        </p:nvSpPr>
        <p:spPr>
          <a:xfrm>
            <a:off x="548640" y="1005840"/>
            <a:ext cx="7314120" cy="63900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3800" spc="392" strike="noStrike">
                <a:solidFill>
                  <a:srgbClr val="ffffff"/>
                </a:solidFill>
                <a:latin typeface="Calibri"/>
                <a:ea typeface="DejaVu Sans"/>
              </a:rPr>
              <a:t>BIOENERGY INDEXES</a:t>
            </a:r>
            <a:endParaRPr b="0" lang="en-US" sz="3800" spc="-1" strike="noStrike">
              <a:latin typeface="Arial"/>
            </a:endParaRPr>
          </a:p>
        </p:txBody>
      </p:sp>
      <p:sp>
        <p:nvSpPr>
          <p:cNvPr id="47" name="Text 3"/>
          <p:cNvSpPr/>
          <p:nvPr/>
        </p:nvSpPr>
        <p:spPr>
          <a:xfrm>
            <a:off x="548640" y="1737360"/>
            <a:ext cx="6399720" cy="4561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i="1" lang="en-US" sz="2000" spc="-1" strike="noStrike">
                <a:solidFill>
                  <a:srgbClr val="c8ddd0"/>
                </a:solidFill>
                <a:latin typeface="Calibri"/>
                <a:ea typeface="DejaVu Sans"/>
              </a:rPr>
              <a:t>Client Reference Lexique</a:t>
            </a:r>
            <a:endParaRPr b="0" lang="en-US" sz="2000" spc="-1" strike="noStrike">
              <a:latin typeface="Arial"/>
            </a:endParaRPr>
          </a:p>
        </p:txBody>
      </p:sp>
      <p:sp>
        <p:nvSpPr>
          <p:cNvPr id="48" name="Shape 4"/>
          <p:cNvSpPr/>
          <p:nvPr/>
        </p:nvSpPr>
        <p:spPr>
          <a:xfrm>
            <a:off x="548640" y="2331720"/>
            <a:ext cx="2193480" cy="35640"/>
          </a:xfrm>
          <a:prstGeom prst="rect">
            <a:avLst/>
          </a:prstGeom>
          <a:solidFill>
            <a:srgbClr val="c9a84c"/>
          </a:solidFill>
          <a:ln w="0">
            <a:noFill/>
          </a:ln>
        </p:spPr>
        <p:style>
          <a:lnRef idx="0"/>
          <a:fillRef idx="0"/>
          <a:effectRef idx="0"/>
          <a:fontRef idx="minor"/>
        </p:style>
      </p:sp>
      <p:sp>
        <p:nvSpPr>
          <p:cNvPr id="49" name="Text 5"/>
          <p:cNvSpPr/>
          <p:nvPr/>
        </p:nvSpPr>
        <p:spPr>
          <a:xfrm>
            <a:off x="548640" y="2560320"/>
            <a:ext cx="7771320" cy="821880"/>
          </a:xfrm>
          <a:prstGeom prst="rect">
            <a:avLst/>
          </a:prstGeom>
          <a:noFill/>
          <a:ln w="0">
            <a:noFill/>
          </a:ln>
        </p:spPr>
        <p:style>
          <a:lnRef idx="0"/>
          <a:fillRef idx="0"/>
          <a:effectRef idx="0"/>
          <a:fontRef idx="minor"/>
        </p:style>
        <p:txBody>
          <a:bodyPr lIns="90000" rIns="90000" tIns="45000" bIns="45000" anchor="ctr">
            <a:noAutofit/>
          </a:bodyPr>
          <a:p>
            <a:pPr>
              <a:lnSpc>
                <a:spcPct val="140000"/>
              </a:lnSpc>
              <a:buNone/>
              <a:tabLst>
                <a:tab algn="l" pos="0"/>
              </a:tabLst>
            </a:pPr>
            <a:r>
              <a:rPr b="0" lang="en-US" sz="1300" spc="-1" strike="noStrike">
                <a:solidFill>
                  <a:srgbClr val="c8ddd0"/>
                </a:solidFill>
                <a:latin typeface="Calibri"/>
                <a:ea typeface="DejaVu Sans"/>
              </a:rPr>
              <a:t>A practical guide to understanding your bioenergy scores,</a:t>
            </a:r>
            <a:endParaRPr b="0" lang="en-US" sz="1300" spc="-1" strike="noStrike">
              <a:latin typeface="Arial"/>
            </a:endParaRPr>
          </a:p>
          <a:p>
            <a:pPr>
              <a:lnSpc>
                <a:spcPct val="140000"/>
              </a:lnSpc>
              <a:buNone/>
              <a:tabLst>
                <a:tab algn="l" pos="0"/>
              </a:tabLst>
            </a:pPr>
            <a:r>
              <a:rPr b="0" lang="en-US" sz="1300" spc="-1" strike="noStrike">
                <a:solidFill>
                  <a:srgbClr val="c8ddd0"/>
                </a:solidFill>
                <a:latin typeface="Calibri"/>
                <a:ea typeface="DejaVu Sans"/>
              </a:rPr>
              <a:t>indexes, and the energetic language used in your assessments.</a:t>
            </a:r>
            <a:endParaRPr b="0" lang="en-US" sz="1300" spc="-1" strike="noStrike">
              <a:latin typeface="Arial"/>
            </a:endParaRPr>
          </a:p>
        </p:txBody>
      </p:sp>
      <p:sp>
        <p:nvSpPr>
          <p:cNvPr id="50" name="Text 6"/>
          <p:cNvSpPr/>
          <p:nvPr/>
        </p:nvSpPr>
        <p:spPr>
          <a:xfrm>
            <a:off x="548640" y="4572000"/>
            <a:ext cx="3656520" cy="31896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i="1" lang="en-US" sz="1000" spc="-1" strike="noStrike">
                <a:solidFill>
                  <a:srgbClr val="7cae8b"/>
                </a:solidFill>
                <a:latin typeface="Calibri"/>
                <a:ea typeface="DejaVu Sans"/>
              </a:rPr>
              <a:t>Updated June 2026</a:t>
            </a:r>
            <a:endParaRPr b="0" lang="en-US" sz="10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f8f5"/>
        </a:solidFill>
      </p:bgPr>
    </p:bg>
    <p:spTree>
      <p:nvGrpSpPr>
        <p:cNvPr id="1" name=""/>
        <p:cNvGrpSpPr/>
        <p:nvPr/>
      </p:nvGrpSpPr>
      <p:grpSpPr>
        <a:xfrm>
          <a:off x="0" y="0"/>
          <a:ext cx="0" cy="0"/>
          <a:chOff x="0" y="0"/>
          <a:chExt cx="0" cy="0"/>
        </a:xfrm>
      </p:grpSpPr>
      <p:sp>
        <p:nvSpPr>
          <p:cNvPr id="51" name="Text 0"/>
          <p:cNvSpPr/>
          <p:nvPr/>
        </p:nvSpPr>
        <p:spPr>
          <a:xfrm>
            <a:off x="457200" y="274320"/>
            <a:ext cx="8228520" cy="54756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2800" spc="-1" strike="noStrike">
                <a:solidFill>
                  <a:srgbClr val="1a3d2b"/>
                </a:solidFill>
                <a:latin typeface="Calibri"/>
                <a:ea typeface="DejaVu Sans"/>
              </a:rPr>
              <a:t>What This Guide Covers</a:t>
            </a:r>
            <a:endParaRPr b="0" lang="en-US" sz="2800" spc="-1" strike="noStrike">
              <a:latin typeface="Arial"/>
            </a:endParaRPr>
          </a:p>
        </p:txBody>
      </p:sp>
      <p:sp>
        <p:nvSpPr>
          <p:cNvPr id="52" name="Shape 1"/>
          <p:cNvSpPr/>
          <p:nvPr/>
        </p:nvSpPr>
        <p:spPr>
          <a:xfrm>
            <a:off x="457200" y="1042560"/>
            <a:ext cx="346320" cy="346320"/>
          </a:xfrm>
          <a:prstGeom prst="ellipse">
            <a:avLst/>
          </a:prstGeom>
          <a:solidFill>
            <a:srgbClr val="1a3d2b"/>
          </a:solidFill>
          <a:ln w="0">
            <a:noFill/>
          </a:ln>
        </p:spPr>
        <p:style>
          <a:lnRef idx="0"/>
          <a:fillRef idx="0"/>
          <a:effectRef idx="0"/>
          <a:fontRef idx="minor"/>
        </p:style>
      </p:sp>
      <p:sp>
        <p:nvSpPr>
          <p:cNvPr id="53" name="Text 2"/>
          <p:cNvSpPr/>
          <p:nvPr/>
        </p:nvSpPr>
        <p:spPr>
          <a:xfrm>
            <a:off x="457200" y="1042560"/>
            <a:ext cx="346320" cy="34632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200" spc="-1" strike="noStrike">
                <a:solidFill>
                  <a:srgbClr val="ffffff"/>
                </a:solidFill>
                <a:latin typeface="Calibri"/>
                <a:ea typeface="DejaVu Sans"/>
              </a:rPr>
              <a:t>A</a:t>
            </a:r>
            <a:endParaRPr b="0" lang="en-US" sz="1200" spc="-1" strike="noStrike">
              <a:latin typeface="Arial"/>
            </a:endParaRPr>
          </a:p>
        </p:txBody>
      </p:sp>
      <p:sp>
        <p:nvSpPr>
          <p:cNvPr id="54" name="Text 3"/>
          <p:cNvSpPr/>
          <p:nvPr/>
        </p:nvSpPr>
        <p:spPr>
          <a:xfrm>
            <a:off x="960120" y="1005840"/>
            <a:ext cx="493668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300" spc="-1" strike="noStrike">
                <a:solidFill>
                  <a:srgbClr val="1a2e23"/>
                </a:solidFill>
                <a:latin typeface="Calibri"/>
                <a:ea typeface="DejaVu Sans"/>
              </a:rPr>
              <a:t>Global Vitality Index</a:t>
            </a:r>
            <a:endParaRPr b="0" lang="en-US" sz="1300" spc="-1" strike="noStrike">
              <a:latin typeface="Arial"/>
            </a:endParaRPr>
          </a:p>
        </p:txBody>
      </p:sp>
      <p:sp>
        <p:nvSpPr>
          <p:cNvPr id="55" name="Text 4"/>
          <p:cNvSpPr/>
          <p:nvPr/>
        </p:nvSpPr>
        <p:spPr>
          <a:xfrm>
            <a:off x="960120" y="1261800"/>
            <a:ext cx="4936680" cy="218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i="1" lang="en-US" sz="1000" spc="-1" strike="noStrike">
                <a:solidFill>
                  <a:srgbClr val="3d5e4a"/>
                </a:solidFill>
                <a:latin typeface="Calibri"/>
                <a:ea typeface="DejaVu Sans"/>
              </a:rPr>
              <a:t>Core life-force score (range 25–5)</a:t>
            </a:r>
            <a:endParaRPr b="0" lang="en-US" sz="1000" spc="-1" strike="noStrike">
              <a:latin typeface="Arial"/>
            </a:endParaRPr>
          </a:p>
        </p:txBody>
      </p:sp>
      <p:sp>
        <p:nvSpPr>
          <p:cNvPr id="56" name="Shape 5"/>
          <p:cNvSpPr/>
          <p:nvPr/>
        </p:nvSpPr>
        <p:spPr>
          <a:xfrm>
            <a:off x="457200" y="1572840"/>
            <a:ext cx="346320" cy="346320"/>
          </a:xfrm>
          <a:prstGeom prst="ellipse">
            <a:avLst/>
          </a:prstGeom>
          <a:solidFill>
            <a:srgbClr val="1a3d2b"/>
          </a:solidFill>
          <a:ln w="0">
            <a:noFill/>
          </a:ln>
        </p:spPr>
        <p:style>
          <a:lnRef idx="0"/>
          <a:fillRef idx="0"/>
          <a:effectRef idx="0"/>
          <a:fontRef idx="minor"/>
        </p:style>
      </p:sp>
      <p:sp>
        <p:nvSpPr>
          <p:cNvPr id="57" name="Text 6"/>
          <p:cNvSpPr/>
          <p:nvPr/>
        </p:nvSpPr>
        <p:spPr>
          <a:xfrm>
            <a:off x="457200" y="1572840"/>
            <a:ext cx="346320" cy="34632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200" spc="-1" strike="noStrike">
                <a:solidFill>
                  <a:srgbClr val="ffffff"/>
                </a:solidFill>
                <a:latin typeface="Calibri"/>
                <a:ea typeface="DejaVu Sans"/>
              </a:rPr>
              <a:t>B</a:t>
            </a:r>
            <a:endParaRPr b="0" lang="en-US" sz="1200" spc="-1" strike="noStrike">
              <a:latin typeface="Arial"/>
            </a:endParaRPr>
          </a:p>
        </p:txBody>
      </p:sp>
      <p:sp>
        <p:nvSpPr>
          <p:cNvPr id="58" name="Text 7"/>
          <p:cNvSpPr/>
          <p:nvPr/>
        </p:nvSpPr>
        <p:spPr>
          <a:xfrm>
            <a:off x="960120" y="1536120"/>
            <a:ext cx="493668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300" spc="-1" strike="noStrike">
                <a:solidFill>
                  <a:srgbClr val="1a2e23"/>
                </a:solidFill>
                <a:latin typeface="Calibri"/>
                <a:ea typeface="DejaVu Sans"/>
              </a:rPr>
              <a:t>Neuro-Lymphatic Regulatory Assessment</a:t>
            </a:r>
            <a:endParaRPr b="0" lang="en-US" sz="1300" spc="-1" strike="noStrike">
              <a:latin typeface="Arial"/>
            </a:endParaRPr>
          </a:p>
        </p:txBody>
      </p:sp>
      <p:sp>
        <p:nvSpPr>
          <p:cNvPr id="59" name="Text 8"/>
          <p:cNvSpPr/>
          <p:nvPr/>
        </p:nvSpPr>
        <p:spPr>
          <a:xfrm>
            <a:off x="960120" y="1792080"/>
            <a:ext cx="4936680" cy="218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i="1" lang="en-US" sz="1000" spc="-1" strike="noStrike">
                <a:solidFill>
                  <a:srgbClr val="3d5e4a"/>
                </a:solidFill>
                <a:latin typeface="Calibri"/>
                <a:ea typeface="DejaVu Sans"/>
              </a:rPr>
              <a:t>Nervous system &amp; fluid regulation (30–10)</a:t>
            </a:r>
            <a:endParaRPr b="0" lang="en-US" sz="1000" spc="-1" strike="noStrike">
              <a:latin typeface="Arial"/>
            </a:endParaRPr>
          </a:p>
        </p:txBody>
      </p:sp>
      <p:sp>
        <p:nvSpPr>
          <p:cNvPr id="60" name="Shape 9"/>
          <p:cNvSpPr/>
          <p:nvPr/>
        </p:nvSpPr>
        <p:spPr>
          <a:xfrm>
            <a:off x="457200" y="2103120"/>
            <a:ext cx="346320" cy="346320"/>
          </a:xfrm>
          <a:prstGeom prst="ellipse">
            <a:avLst/>
          </a:prstGeom>
          <a:solidFill>
            <a:srgbClr val="1a3d2b"/>
          </a:solidFill>
          <a:ln w="0">
            <a:noFill/>
          </a:ln>
        </p:spPr>
        <p:style>
          <a:lnRef idx="0"/>
          <a:fillRef idx="0"/>
          <a:effectRef idx="0"/>
          <a:fontRef idx="minor"/>
        </p:style>
      </p:sp>
      <p:sp>
        <p:nvSpPr>
          <p:cNvPr id="61" name="Text 10"/>
          <p:cNvSpPr/>
          <p:nvPr/>
        </p:nvSpPr>
        <p:spPr>
          <a:xfrm>
            <a:off x="457200" y="2103120"/>
            <a:ext cx="346320" cy="34632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200" spc="-1" strike="noStrike">
                <a:solidFill>
                  <a:srgbClr val="ffffff"/>
                </a:solidFill>
                <a:latin typeface="Calibri"/>
                <a:ea typeface="DejaVu Sans"/>
              </a:rPr>
              <a:t>C</a:t>
            </a:r>
            <a:endParaRPr b="0" lang="en-US" sz="1200" spc="-1" strike="noStrike">
              <a:latin typeface="Arial"/>
            </a:endParaRPr>
          </a:p>
        </p:txBody>
      </p:sp>
      <p:sp>
        <p:nvSpPr>
          <p:cNvPr id="62" name="Text 11"/>
          <p:cNvSpPr/>
          <p:nvPr/>
        </p:nvSpPr>
        <p:spPr>
          <a:xfrm>
            <a:off x="960120" y="2066400"/>
            <a:ext cx="493668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300" spc="-1" strike="noStrike">
                <a:solidFill>
                  <a:srgbClr val="1a2e23"/>
                </a:solidFill>
                <a:latin typeface="Calibri"/>
                <a:ea typeface="DejaVu Sans"/>
              </a:rPr>
              <a:t>Telluric &amp; Yin Resonance</a:t>
            </a:r>
            <a:endParaRPr b="0" lang="en-US" sz="1300" spc="-1" strike="noStrike">
              <a:latin typeface="Arial"/>
            </a:endParaRPr>
          </a:p>
        </p:txBody>
      </p:sp>
      <p:sp>
        <p:nvSpPr>
          <p:cNvPr id="63" name="Text 12"/>
          <p:cNvSpPr/>
          <p:nvPr/>
        </p:nvSpPr>
        <p:spPr>
          <a:xfrm>
            <a:off x="960120" y="2322720"/>
            <a:ext cx="4936680" cy="218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i="1" lang="en-US" sz="1000" spc="-1" strike="noStrike">
                <a:solidFill>
                  <a:srgbClr val="3d5e4a"/>
                </a:solidFill>
                <a:latin typeface="Calibri"/>
                <a:ea typeface="DejaVu Sans"/>
              </a:rPr>
              <a:t>Earth / grounding alignment (Grade 1–5)</a:t>
            </a:r>
            <a:endParaRPr b="0" lang="en-US" sz="1000" spc="-1" strike="noStrike">
              <a:latin typeface="Arial"/>
            </a:endParaRPr>
          </a:p>
        </p:txBody>
      </p:sp>
      <p:sp>
        <p:nvSpPr>
          <p:cNvPr id="64" name="Shape 13"/>
          <p:cNvSpPr/>
          <p:nvPr/>
        </p:nvSpPr>
        <p:spPr>
          <a:xfrm>
            <a:off x="457200" y="2633400"/>
            <a:ext cx="346320" cy="346320"/>
          </a:xfrm>
          <a:prstGeom prst="ellipse">
            <a:avLst/>
          </a:prstGeom>
          <a:solidFill>
            <a:srgbClr val="1a3d2b"/>
          </a:solidFill>
          <a:ln w="0">
            <a:noFill/>
          </a:ln>
        </p:spPr>
        <p:style>
          <a:lnRef idx="0"/>
          <a:fillRef idx="0"/>
          <a:effectRef idx="0"/>
          <a:fontRef idx="minor"/>
        </p:style>
      </p:sp>
      <p:sp>
        <p:nvSpPr>
          <p:cNvPr id="65" name="Text 14"/>
          <p:cNvSpPr/>
          <p:nvPr/>
        </p:nvSpPr>
        <p:spPr>
          <a:xfrm>
            <a:off x="457200" y="2633400"/>
            <a:ext cx="346320" cy="34632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200" spc="-1" strike="noStrike">
                <a:solidFill>
                  <a:srgbClr val="ffffff"/>
                </a:solidFill>
                <a:latin typeface="Calibri"/>
                <a:ea typeface="DejaVu Sans"/>
              </a:rPr>
              <a:t>D</a:t>
            </a:r>
            <a:endParaRPr b="0" lang="en-US" sz="1200" spc="-1" strike="noStrike">
              <a:latin typeface="Arial"/>
            </a:endParaRPr>
          </a:p>
        </p:txBody>
      </p:sp>
      <p:sp>
        <p:nvSpPr>
          <p:cNvPr id="66" name="Text 15"/>
          <p:cNvSpPr/>
          <p:nvPr/>
        </p:nvSpPr>
        <p:spPr>
          <a:xfrm>
            <a:off x="960120" y="2597040"/>
            <a:ext cx="493668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300" spc="-1" strike="noStrike">
                <a:solidFill>
                  <a:srgbClr val="1a2e23"/>
                </a:solidFill>
                <a:latin typeface="Calibri"/>
                <a:ea typeface="DejaVu Sans"/>
              </a:rPr>
              <a:t>Cosmic Energy Resonance</a:t>
            </a:r>
            <a:endParaRPr b="0" lang="en-US" sz="1300" spc="-1" strike="noStrike">
              <a:latin typeface="Arial"/>
            </a:endParaRPr>
          </a:p>
        </p:txBody>
      </p:sp>
      <p:sp>
        <p:nvSpPr>
          <p:cNvPr id="67" name="Text 16"/>
          <p:cNvSpPr/>
          <p:nvPr/>
        </p:nvSpPr>
        <p:spPr>
          <a:xfrm>
            <a:off x="960120" y="2853000"/>
            <a:ext cx="4936680" cy="218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i="1" lang="en-US" sz="1000" spc="-1" strike="noStrike">
                <a:solidFill>
                  <a:srgbClr val="3d5e4a"/>
                </a:solidFill>
                <a:latin typeface="Calibri"/>
                <a:ea typeface="DejaVu Sans"/>
              </a:rPr>
              <a:t>Heaven / Yang expansion (Grade 1–5)</a:t>
            </a:r>
            <a:endParaRPr b="0" lang="en-US" sz="1000" spc="-1" strike="noStrike">
              <a:latin typeface="Arial"/>
            </a:endParaRPr>
          </a:p>
        </p:txBody>
      </p:sp>
      <p:sp>
        <p:nvSpPr>
          <p:cNvPr id="68" name="Shape 17"/>
          <p:cNvSpPr/>
          <p:nvPr/>
        </p:nvSpPr>
        <p:spPr>
          <a:xfrm>
            <a:off x="457200" y="3163680"/>
            <a:ext cx="346320" cy="346320"/>
          </a:xfrm>
          <a:prstGeom prst="ellipse">
            <a:avLst/>
          </a:prstGeom>
          <a:solidFill>
            <a:srgbClr val="1a3d2b"/>
          </a:solidFill>
          <a:ln w="0">
            <a:noFill/>
          </a:ln>
        </p:spPr>
        <p:style>
          <a:lnRef idx="0"/>
          <a:fillRef idx="0"/>
          <a:effectRef idx="0"/>
          <a:fontRef idx="minor"/>
        </p:style>
      </p:sp>
      <p:sp>
        <p:nvSpPr>
          <p:cNvPr id="69" name="Text 18"/>
          <p:cNvSpPr/>
          <p:nvPr/>
        </p:nvSpPr>
        <p:spPr>
          <a:xfrm>
            <a:off x="457200" y="3163680"/>
            <a:ext cx="346320" cy="34632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200" spc="-1" strike="noStrike">
                <a:solidFill>
                  <a:srgbClr val="ffffff"/>
                </a:solidFill>
                <a:latin typeface="Calibri"/>
                <a:ea typeface="DejaVu Sans"/>
              </a:rPr>
              <a:t>E</a:t>
            </a:r>
            <a:endParaRPr b="0" lang="en-US" sz="1200" spc="-1" strike="noStrike">
              <a:latin typeface="Arial"/>
            </a:endParaRPr>
          </a:p>
        </p:txBody>
      </p:sp>
      <p:sp>
        <p:nvSpPr>
          <p:cNvPr id="70" name="Text 19"/>
          <p:cNvSpPr/>
          <p:nvPr/>
        </p:nvSpPr>
        <p:spPr>
          <a:xfrm>
            <a:off x="960120" y="3127320"/>
            <a:ext cx="493668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300" spc="-1" strike="noStrike">
                <a:solidFill>
                  <a:srgbClr val="1a2e23"/>
                </a:solidFill>
                <a:latin typeface="Calibri"/>
                <a:ea typeface="DejaVu Sans"/>
              </a:rPr>
              <a:t>Cosmo-Telluric Canal Alignment</a:t>
            </a:r>
            <a:endParaRPr b="0" lang="en-US" sz="1300" spc="-1" strike="noStrike">
              <a:latin typeface="Arial"/>
            </a:endParaRPr>
          </a:p>
        </p:txBody>
      </p:sp>
      <p:sp>
        <p:nvSpPr>
          <p:cNvPr id="71" name="Text 20"/>
          <p:cNvSpPr/>
          <p:nvPr/>
        </p:nvSpPr>
        <p:spPr>
          <a:xfrm>
            <a:off x="960120" y="3383280"/>
            <a:ext cx="4936680" cy="218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i="1" lang="en-US" sz="1000" spc="-1" strike="noStrike">
                <a:solidFill>
                  <a:srgbClr val="3d5e4a"/>
                </a:solidFill>
                <a:latin typeface="Calibri"/>
                <a:ea typeface="DejaVu Sans"/>
              </a:rPr>
              <a:t>Balance between above &amp; below (0–15+ m)</a:t>
            </a:r>
            <a:endParaRPr b="0" lang="en-US" sz="1000" spc="-1" strike="noStrike">
              <a:latin typeface="Arial"/>
            </a:endParaRPr>
          </a:p>
        </p:txBody>
      </p:sp>
      <p:sp>
        <p:nvSpPr>
          <p:cNvPr id="72" name="Shape 21"/>
          <p:cNvSpPr/>
          <p:nvPr/>
        </p:nvSpPr>
        <p:spPr>
          <a:xfrm>
            <a:off x="457200" y="3694320"/>
            <a:ext cx="346320" cy="346320"/>
          </a:xfrm>
          <a:prstGeom prst="ellipse">
            <a:avLst/>
          </a:prstGeom>
          <a:solidFill>
            <a:srgbClr val="1a3d2b"/>
          </a:solidFill>
          <a:ln w="0">
            <a:noFill/>
          </a:ln>
        </p:spPr>
        <p:style>
          <a:lnRef idx="0"/>
          <a:fillRef idx="0"/>
          <a:effectRef idx="0"/>
          <a:fontRef idx="minor"/>
        </p:style>
      </p:sp>
      <p:sp>
        <p:nvSpPr>
          <p:cNvPr id="73" name="Text 22"/>
          <p:cNvSpPr/>
          <p:nvPr/>
        </p:nvSpPr>
        <p:spPr>
          <a:xfrm>
            <a:off x="457200" y="3694320"/>
            <a:ext cx="346320" cy="34632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200" spc="-1" strike="noStrike">
                <a:solidFill>
                  <a:srgbClr val="ffffff"/>
                </a:solidFill>
                <a:latin typeface="Calibri"/>
                <a:ea typeface="DejaVu Sans"/>
              </a:rPr>
              <a:t>F</a:t>
            </a:r>
            <a:endParaRPr b="0" lang="en-US" sz="1200" spc="-1" strike="noStrike">
              <a:latin typeface="Arial"/>
            </a:endParaRPr>
          </a:p>
        </p:txBody>
      </p:sp>
      <p:sp>
        <p:nvSpPr>
          <p:cNvPr id="74" name="Text 23"/>
          <p:cNvSpPr/>
          <p:nvPr/>
        </p:nvSpPr>
        <p:spPr>
          <a:xfrm>
            <a:off x="960120" y="3657600"/>
            <a:ext cx="493668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300" spc="-1" strike="noStrike">
                <a:solidFill>
                  <a:srgbClr val="1a2e23"/>
                </a:solidFill>
                <a:latin typeface="Calibri"/>
                <a:ea typeface="DejaVu Sans"/>
              </a:rPr>
              <a:t>Elimination &amp; Field Coherence Index</a:t>
            </a:r>
            <a:endParaRPr b="0" lang="en-US" sz="1300" spc="-1" strike="noStrike">
              <a:latin typeface="Arial"/>
            </a:endParaRPr>
          </a:p>
        </p:txBody>
      </p:sp>
      <p:sp>
        <p:nvSpPr>
          <p:cNvPr id="75" name="Text 24"/>
          <p:cNvSpPr/>
          <p:nvPr/>
        </p:nvSpPr>
        <p:spPr>
          <a:xfrm>
            <a:off x="960120" y="3913560"/>
            <a:ext cx="4936680" cy="218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i="1" lang="en-US" sz="1000" spc="-1" strike="noStrike">
                <a:solidFill>
                  <a:srgbClr val="3d5e4a"/>
                </a:solidFill>
                <a:latin typeface="Calibri"/>
                <a:ea typeface="DejaVu Sans"/>
              </a:rPr>
              <a:t>Detox pathways &amp; coherence (range 5–2)</a:t>
            </a:r>
            <a:endParaRPr b="0" lang="en-US" sz="1000" spc="-1" strike="noStrike">
              <a:latin typeface="Arial"/>
            </a:endParaRPr>
          </a:p>
        </p:txBody>
      </p:sp>
      <p:sp>
        <p:nvSpPr>
          <p:cNvPr id="76" name="Shape 25"/>
          <p:cNvSpPr/>
          <p:nvPr/>
        </p:nvSpPr>
        <p:spPr>
          <a:xfrm>
            <a:off x="457200" y="4224600"/>
            <a:ext cx="346320" cy="346320"/>
          </a:xfrm>
          <a:prstGeom prst="ellipse">
            <a:avLst/>
          </a:prstGeom>
          <a:solidFill>
            <a:srgbClr val="1a3d2b"/>
          </a:solidFill>
          <a:ln w="0">
            <a:noFill/>
          </a:ln>
        </p:spPr>
        <p:style>
          <a:lnRef idx="0"/>
          <a:fillRef idx="0"/>
          <a:effectRef idx="0"/>
          <a:fontRef idx="minor"/>
        </p:style>
      </p:sp>
      <p:sp>
        <p:nvSpPr>
          <p:cNvPr id="77" name="Text 26"/>
          <p:cNvSpPr/>
          <p:nvPr/>
        </p:nvSpPr>
        <p:spPr>
          <a:xfrm>
            <a:off x="457200" y="4224600"/>
            <a:ext cx="346320" cy="34632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200" spc="-1" strike="noStrike">
                <a:solidFill>
                  <a:srgbClr val="ffffff"/>
                </a:solidFill>
                <a:latin typeface="Calibri"/>
                <a:ea typeface="DejaVu Sans"/>
              </a:rPr>
              <a:t>G</a:t>
            </a:r>
            <a:endParaRPr b="0" lang="en-US" sz="1200" spc="-1" strike="noStrike">
              <a:latin typeface="Arial"/>
            </a:endParaRPr>
          </a:p>
        </p:txBody>
      </p:sp>
      <p:sp>
        <p:nvSpPr>
          <p:cNvPr id="78" name="Text 27"/>
          <p:cNvSpPr/>
          <p:nvPr/>
        </p:nvSpPr>
        <p:spPr>
          <a:xfrm>
            <a:off x="960120" y="4187880"/>
            <a:ext cx="493668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300" spc="-1" strike="noStrike">
                <a:solidFill>
                  <a:srgbClr val="1a2e23"/>
                </a:solidFill>
                <a:latin typeface="Calibri"/>
                <a:ea typeface="DejaVu Sans"/>
              </a:rPr>
              <a:t>Structural Inflammation &amp; Ancestral Resonance</a:t>
            </a:r>
            <a:endParaRPr b="0" lang="en-US" sz="1300" spc="-1" strike="noStrike">
              <a:latin typeface="Arial"/>
            </a:endParaRPr>
          </a:p>
        </p:txBody>
      </p:sp>
      <p:sp>
        <p:nvSpPr>
          <p:cNvPr id="79" name="Text 28"/>
          <p:cNvSpPr/>
          <p:nvPr/>
        </p:nvSpPr>
        <p:spPr>
          <a:xfrm>
            <a:off x="960120" y="4443840"/>
            <a:ext cx="4936680" cy="218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i="1" lang="en-US" sz="1000" spc="-1" strike="noStrike">
                <a:solidFill>
                  <a:srgbClr val="3d5e4a"/>
                </a:solidFill>
                <a:latin typeface="Calibri"/>
                <a:ea typeface="DejaVu Sans"/>
              </a:rPr>
              <a:t>Tissue, ancestry &amp; regulatory layers</a:t>
            </a:r>
            <a:endParaRPr b="0" lang="en-US" sz="1000" spc="-1" strike="noStrike">
              <a:latin typeface="Arial"/>
            </a:endParaRPr>
          </a:p>
        </p:txBody>
      </p:sp>
      <p:sp>
        <p:nvSpPr>
          <p:cNvPr id="80" name="Shape 29"/>
          <p:cNvSpPr/>
          <p:nvPr/>
        </p:nvSpPr>
        <p:spPr>
          <a:xfrm>
            <a:off x="6400800" y="822960"/>
            <a:ext cx="2376360" cy="4022280"/>
          </a:xfrm>
          <a:prstGeom prst="rect">
            <a:avLst/>
          </a:prstGeom>
          <a:solidFill>
            <a:srgbClr val="c8ddd0"/>
          </a:solidFill>
          <a:ln w="12700">
            <a:solidFill>
              <a:srgbClr val="c8ddd0"/>
            </a:solidFill>
            <a:round/>
          </a:ln>
        </p:spPr>
        <p:style>
          <a:lnRef idx="0"/>
          <a:fillRef idx="0"/>
          <a:effectRef idx="0"/>
          <a:fontRef idx="minor"/>
        </p:style>
      </p:sp>
      <p:sp>
        <p:nvSpPr>
          <p:cNvPr id="81" name="Text 30"/>
          <p:cNvSpPr/>
          <p:nvPr/>
        </p:nvSpPr>
        <p:spPr>
          <a:xfrm>
            <a:off x="6400800" y="2286000"/>
            <a:ext cx="2376360" cy="1096200"/>
          </a:xfrm>
          <a:prstGeom prst="rect">
            <a:avLst/>
          </a:prstGeom>
          <a:noFill/>
          <a:ln w="0">
            <a:noFill/>
          </a:ln>
        </p:spPr>
        <p:style>
          <a:lnRef idx="0"/>
          <a:fillRef idx="0"/>
          <a:effectRef idx="0"/>
          <a:fontRef idx="minor"/>
        </p:style>
        <p:txBody>
          <a:bodyPr lIns="90000" rIns="90000" tIns="45000" bIns="45000" anchor="ctr">
            <a:noAutofit/>
          </a:bodyPr>
          <a:p>
            <a:pPr algn="ctr">
              <a:lnSpc>
                <a:spcPct val="130000"/>
              </a:lnSpc>
              <a:buNone/>
              <a:tabLst>
                <a:tab algn="l" pos="0"/>
              </a:tabLst>
            </a:pPr>
            <a:r>
              <a:rPr b="1" lang="en-US" sz="2600" spc="-1" strike="noStrike">
                <a:solidFill>
                  <a:srgbClr val="1a3d2b"/>
                </a:solidFill>
                <a:latin typeface="Calibri"/>
                <a:ea typeface="DejaVu Sans"/>
              </a:rPr>
              <a:t>7 Core</a:t>
            </a:r>
            <a:endParaRPr b="0" lang="en-US" sz="2600" spc="-1" strike="noStrike">
              <a:latin typeface="Arial"/>
            </a:endParaRPr>
          </a:p>
          <a:p>
            <a:pPr algn="ctr">
              <a:lnSpc>
                <a:spcPct val="130000"/>
              </a:lnSpc>
              <a:buNone/>
              <a:tabLst>
                <a:tab algn="l" pos="0"/>
              </a:tabLst>
            </a:pPr>
            <a:r>
              <a:rPr b="1" lang="en-US" sz="2600" spc="-1" strike="noStrike">
                <a:solidFill>
                  <a:srgbClr val="1a3d2b"/>
                </a:solidFill>
                <a:latin typeface="Calibri"/>
                <a:ea typeface="DejaVu Sans"/>
              </a:rPr>
              <a:t>Indexes</a:t>
            </a:r>
            <a:endParaRPr b="0" lang="en-US" sz="26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f8f5"/>
        </a:solidFill>
      </p:bgPr>
    </p:bg>
    <p:spTree>
      <p:nvGrpSpPr>
        <p:cNvPr id="1" name=""/>
        <p:cNvGrpSpPr/>
        <p:nvPr/>
      </p:nvGrpSpPr>
      <p:grpSpPr>
        <a:xfrm>
          <a:off x="0" y="0"/>
          <a:ext cx="0" cy="0"/>
          <a:chOff x="0" y="0"/>
          <a:chExt cx="0" cy="0"/>
        </a:xfrm>
      </p:grpSpPr>
      <p:sp>
        <p:nvSpPr>
          <p:cNvPr id="82" name="Shape 0"/>
          <p:cNvSpPr/>
          <p:nvPr/>
        </p:nvSpPr>
        <p:spPr>
          <a:xfrm>
            <a:off x="457200" y="182880"/>
            <a:ext cx="2376360" cy="346320"/>
          </a:xfrm>
          <a:prstGeom prst="roundRect">
            <a:avLst>
              <a:gd name="adj" fmla="val 18421"/>
            </a:avLst>
          </a:prstGeom>
          <a:solidFill>
            <a:srgbClr val="1a3d2b"/>
          </a:solidFill>
          <a:ln w="0">
            <a:noFill/>
          </a:ln>
        </p:spPr>
        <p:style>
          <a:lnRef idx="0"/>
          <a:fillRef idx="0"/>
          <a:effectRef idx="0"/>
          <a:fontRef idx="minor"/>
        </p:style>
      </p:sp>
      <p:sp>
        <p:nvSpPr>
          <p:cNvPr id="83" name="Text 1"/>
          <p:cNvSpPr/>
          <p:nvPr/>
        </p:nvSpPr>
        <p:spPr>
          <a:xfrm>
            <a:off x="457200" y="182880"/>
            <a:ext cx="2376360" cy="34632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000" spc="-1" strike="noStrike">
                <a:solidFill>
                  <a:srgbClr val="c8ddd0"/>
                </a:solidFill>
                <a:latin typeface="Calibri"/>
                <a:ea typeface="DejaVu Sans"/>
              </a:rPr>
              <a:t>INDEX A</a:t>
            </a:r>
            <a:endParaRPr b="0" lang="en-US" sz="1000" spc="-1" strike="noStrike">
              <a:latin typeface="Arial"/>
            </a:endParaRPr>
          </a:p>
        </p:txBody>
      </p:sp>
      <p:sp>
        <p:nvSpPr>
          <p:cNvPr id="84" name="Text 2"/>
          <p:cNvSpPr/>
          <p:nvPr/>
        </p:nvSpPr>
        <p:spPr>
          <a:xfrm>
            <a:off x="457200" y="621720"/>
            <a:ext cx="8228520" cy="4561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2600" spc="-1" strike="noStrike">
                <a:solidFill>
                  <a:srgbClr val="1a3d2b"/>
                </a:solidFill>
                <a:latin typeface="Calibri"/>
                <a:ea typeface="DejaVu Sans"/>
              </a:rPr>
              <a:t>Global Vitality Index</a:t>
            </a:r>
            <a:endParaRPr b="0" lang="en-US" sz="2600" spc="-1" strike="noStrike">
              <a:latin typeface="Arial"/>
            </a:endParaRPr>
          </a:p>
        </p:txBody>
      </p:sp>
      <p:sp>
        <p:nvSpPr>
          <p:cNvPr id="85" name="Text 3"/>
          <p:cNvSpPr/>
          <p:nvPr/>
        </p:nvSpPr>
        <p:spPr>
          <a:xfrm>
            <a:off x="457200" y="1097280"/>
            <a:ext cx="822852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i="1" lang="en-US" sz="1200" spc="-1" strike="noStrike">
                <a:solidFill>
                  <a:srgbClr val="6b8f7a"/>
                </a:solidFill>
                <a:latin typeface="Calibri"/>
                <a:ea typeface="DejaVu Sans"/>
              </a:rPr>
              <a:t>Core Life Force  •  Score range: 0 → 5</a:t>
            </a:r>
            <a:endParaRPr b="0" lang="en-US" sz="1200" spc="-1" strike="noStrike">
              <a:latin typeface="Arial"/>
            </a:endParaRPr>
          </a:p>
        </p:txBody>
      </p:sp>
      <p:sp>
        <p:nvSpPr>
          <p:cNvPr id="86" name="Shape 4"/>
          <p:cNvSpPr/>
          <p:nvPr/>
        </p:nvSpPr>
        <p:spPr>
          <a:xfrm>
            <a:off x="457200" y="1463040"/>
            <a:ext cx="3839400" cy="1279080"/>
          </a:xfrm>
          <a:prstGeom prst="rect">
            <a:avLst/>
          </a:prstGeom>
          <a:solidFill>
            <a:srgbClr val="ffffff"/>
          </a:solidFill>
          <a:ln w="1524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87" name="Shape 5"/>
          <p:cNvSpPr/>
          <p:nvPr/>
        </p:nvSpPr>
        <p:spPr>
          <a:xfrm>
            <a:off x="457200" y="1463040"/>
            <a:ext cx="53640" cy="1279080"/>
          </a:xfrm>
          <a:prstGeom prst="rect">
            <a:avLst/>
          </a:prstGeom>
          <a:solidFill>
            <a:srgbClr val="4a7c59"/>
          </a:solidFill>
          <a:ln w="0">
            <a:noFill/>
          </a:ln>
        </p:spPr>
        <p:style>
          <a:lnRef idx="0"/>
          <a:fillRef idx="0"/>
          <a:effectRef idx="0"/>
          <a:fontRef idx="minor"/>
        </p:style>
      </p:sp>
      <p:sp>
        <p:nvSpPr>
          <p:cNvPr id="88" name="Shape WIM"/>
          <p:cNvSpPr/>
          <p:nvPr/>
        </p:nvSpPr>
        <p:spPr>
          <a:xfrm>
            <a:off x="457200" y="2880360"/>
            <a:ext cx="3839400" cy="2102040"/>
          </a:xfrm>
          <a:prstGeom prst="rect">
            <a:avLst/>
          </a:prstGeom>
          <a:solidFill>
            <a:srgbClr val="ffffff"/>
          </a:solidFill>
          <a:ln w="1524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89" name="Shape WIM bar"/>
          <p:cNvSpPr/>
          <p:nvPr/>
        </p:nvSpPr>
        <p:spPr>
          <a:xfrm>
            <a:off x="457200" y="2880360"/>
            <a:ext cx="53640" cy="2102040"/>
          </a:xfrm>
          <a:prstGeom prst="rect">
            <a:avLst/>
          </a:prstGeom>
          <a:solidFill>
            <a:srgbClr val="4a7c59"/>
          </a:solidFill>
          <a:ln w="0">
            <a:noFill/>
          </a:ln>
        </p:spPr>
        <p:style>
          <a:lnRef idx="0"/>
          <a:fillRef idx="0"/>
          <a:effectRef idx="0"/>
          <a:fontRef idx="minor"/>
        </p:style>
      </p:sp>
      <p:sp>
        <p:nvSpPr>
          <p:cNvPr id="90" name="Text WIM title"/>
          <p:cNvSpPr/>
          <p:nvPr/>
        </p:nvSpPr>
        <p:spPr>
          <a:xfrm>
            <a:off x="594360" y="2926080"/>
            <a:ext cx="356508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50" spc="-1" strike="noStrike">
                <a:solidFill>
                  <a:srgbClr val="1a3d2b"/>
                </a:solidFill>
                <a:latin typeface="Calibri"/>
                <a:ea typeface="DejaVu Sans"/>
              </a:rPr>
              <a:t>Where It Is Measured</a:t>
            </a:r>
            <a:endParaRPr b="0" lang="en-US" sz="1150" spc="-1" strike="noStrike">
              <a:latin typeface="Arial"/>
            </a:endParaRPr>
          </a:p>
        </p:txBody>
      </p:sp>
      <p:sp>
        <p:nvSpPr>
          <p:cNvPr id="91" name="Shape WIM1"/>
          <p:cNvSpPr/>
          <p:nvPr/>
        </p:nvSpPr>
        <p:spPr>
          <a:xfrm>
            <a:off x="685800" y="3264480"/>
            <a:ext cx="108720" cy="108720"/>
          </a:xfrm>
          <a:prstGeom prst="ellipse">
            <a:avLst/>
          </a:prstGeom>
          <a:solidFill>
            <a:srgbClr val="4a7c59"/>
          </a:solidFill>
          <a:ln w="0">
            <a:noFill/>
          </a:ln>
        </p:spPr>
        <p:style>
          <a:lnRef idx="0"/>
          <a:fillRef idx="0"/>
          <a:effectRef idx="0"/>
          <a:fontRef idx="minor"/>
        </p:style>
      </p:sp>
      <p:sp>
        <p:nvSpPr>
          <p:cNvPr id="92" name="Text WIM1"/>
          <p:cNvSpPr/>
          <p:nvPr/>
        </p:nvSpPr>
        <p:spPr>
          <a:xfrm>
            <a:off x="868680" y="3218760"/>
            <a:ext cx="319932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Yintang (Third Eye point)</a:t>
            </a:r>
            <a:endParaRPr b="0" lang="en-US" sz="1100" spc="-1" strike="noStrike">
              <a:latin typeface="Arial"/>
            </a:endParaRPr>
          </a:p>
        </p:txBody>
      </p:sp>
      <p:sp>
        <p:nvSpPr>
          <p:cNvPr id="93" name="Shape WIM2"/>
          <p:cNvSpPr/>
          <p:nvPr/>
        </p:nvSpPr>
        <p:spPr>
          <a:xfrm>
            <a:off x="685800" y="3538800"/>
            <a:ext cx="108720" cy="108720"/>
          </a:xfrm>
          <a:prstGeom prst="ellipse">
            <a:avLst/>
          </a:prstGeom>
          <a:solidFill>
            <a:srgbClr val="4a7c59"/>
          </a:solidFill>
          <a:ln w="0">
            <a:noFill/>
          </a:ln>
        </p:spPr>
        <p:style>
          <a:lnRef idx="0"/>
          <a:fillRef idx="0"/>
          <a:effectRef idx="0"/>
          <a:fontRef idx="minor"/>
        </p:style>
      </p:sp>
      <p:sp>
        <p:nvSpPr>
          <p:cNvPr id="94" name="Text WIM2"/>
          <p:cNvSpPr/>
          <p:nvPr/>
        </p:nvSpPr>
        <p:spPr>
          <a:xfrm>
            <a:off x="868680" y="3493080"/>
            <a:ext cx="319932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Throat</a:t>
            </a:r>
            <a:endParaRPr b="0" lang="en-US" sz="1100" spc="-1" strike="noStrike">
              <a:latin typeface="Arial"/>
            </a:endParaRPr>
          </a:p>
        </p:txBody>
      </p:sp>
      <p:sp>
        <p:nvSpPr>
          <p:cNvPr id="95" name="Shape WIM3"/>
          <p:cNvSpPr/>
          <p:nvPr/>
        </p:nvSpPr>
        <p:spPr>
          <a:xfrm>
            <a:off x="685800" y="3813120"/>
            <a:ext cx="108720" cy="108720"/>
          </a:xfrm>
          <a:prstGeom prst="ellipse">
            <a:avLst/>
          </a:prstGeom>
          <a:solidFill>
            <a:srgbClr val="4a7c59"/>
          </a:solidFill>
          <a:ln w="0">
            <a:noFill/>
          </a:ln>
        </p:spPr>
        <p:style>
          <a:lnRef idx="0"/>
          <a:fillRef idx="0"/>
          <a:effectRef idx="0"/>
          <a:fontRef idx="minor"/>
        </p:style>
      </p:sp>
      <p:sp>
        <p:nvSpPr>
          <p:cNvPr id="96" name="Text WIM3"/>
          <p:cNvSpPr/>
          <p:nvPr/>
        </p:nvSpPr>
        <p:spPr>
          <a:xfrm>
            <a:off x="868680" y="3767400"/>
            <a:ext cx="319932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Chest</a:t>
            </a:r>
            <a:endParaRPr b="0" lang="en-US" sz="1100" spc="-1" strike="noStrike">
              <a:latin typeface="Arial"/>
            </a:endParaRPr>
          </a:p>
        </p:txBody>
      </p:sp>
      <p:sp>
        <p:nvSpPr>
          <p:cNvPr id="97" name="Shape WIM4"/>
          <p:cNvSpPr/>
          <p:nvPr/>
        </p:nvSpPr>
        <p:spPr>
          <a:xfrm>
            <a:off x="685800" y="4087440"/>
            <a:ext cx="108720" cy="108720"/>
          </a:xfrm>
          <a:prstGeom prst="ellipse">
            <a:avLst/>
          </a:prstGeom>
          <a:solidFill>
            <a:srgbClr val="4a7c59"/>
          </a:solidFill>
          <a:ln w="0">
            <a:noFill/>
          </a:ln>
        </p:spPr>
        <p:style>
          <a:lnRef idx="0"/>
          <a:fillRef idx="0"/>
          <a:effectRef idx="0"/>
          <a:fontRef idx="minor"/>
        </p:style>
      </p:sp>
      <p:sp>
        <p:nvSpPr>
          <p:cNvPr id="98" name="Text WIM4"/>
          <p:cNvSpPr/>
          <p:nvPr/>
        </p:nvSpPr>
        <p:spPr>
          <a:xfrm>
            <a:off x="868680" y="4041720"/>
            <a:ext cx="319932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Stomach</a:t>
            </a:r>
            <a:endParaRPr b="0" lang="en-US" sz="1100" spc="-1" strike="noStrike">
              <a:latin typeface="Arial"/>
            </a:endParaRPr>
          </a:p>
        </p:txBody>
      </p:sp>
      <p:sp>
        <p:nvSpPr>
          <p:cNvPr id="99" name="Shape WIM5"/>
          <p:cNvSpPr/>
          <p:nvPr/>
        </p:nvSpPr>
        <p:spPr>
          <a:xfrm>
            <a:off x="685800" y="4361760"/>
            <a:ext cx="108720" cy="108720"/>
          </a:xfrm>
          <a:prstGeom prst="ellipse">
            <a:avLst/>
          </a:prstGeom>
          <a:solidFill>
            <a:srgbClr val="4a7c59"/>
          </a:solidFill>
          <a:ln w="0">
            <a:noFill/>
          </a:ln>
        </p:spPr>
        <p:style>
          <a:lnRef idx="0"/>
          <a:fillRef idx="0"/>
          <a:effectRef idx="0"/>
          <a:fontRef idx="minor"/>
        </p:style>
      </p:sp>
      <p:sp>
        <p:nvSpPr>
          <p:cNvPr id="100" name="Text WIM5"/>
          <p:cNvSpPr/>
          <p:nvPr/>
        </p:nvSpPr>
        <p:spPr>
          <a:xfrm>
            <a:off x="868680" y="4316040"/>
            <a:ext cx="319932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Abdomen</a:t>
            </a:r>
            <a:endParaRPr b="0" lang="en-US" sz="1100" spc="-1" strike="noStrike">
              <a:latin typeface="Arial"/>
            </a:endParaRPr>
          </a:p>
        </p:txBody>
      </p:sp>
      <p:sp>
        <p:nvSpPr>
          <p:cNvPr id="101" name="Shape WIM6"/>
          <p:cNvSpPr/>
          <p:nvPr/>
        </p:nvSpPr>
        <p:spPr>
          <a:xfrm>
            <a:off x="685800" y="4636080"/>
            <a:ext cx="108720" cy="108720"/>
          </a:xfrm>
          <a:prstGeom prst="ellipse">
            <a:avLst/>
          </a:prstGeom>
          <a:solidFill>
            <a:srgbClr val="4a7c59"/>
          </a:solidFill>
          <a:ln w="0">
            <a:noFill/>
          </a:ln>
        </p:spPr>
        <p:style>
          <a:lnRef idx="0"/>
          <a:fillRef idx="0"/>
          <a:effectRef idx="0"/>
          <a:fontRef idx="minor"/>
        </p:style>
      </p:sp>
      <p:sp>
        <p:nvSpPr>
          <p:cNvPr id="102" name="Text WIM6"/>
          <p:cNvSpPr/>
          <p:nvPr/>
        </p:nvSpPr>
        <p:spPr>
          <a:xfrm>
            <a:off x="868680" y="4590360"/>
            <a:ext cx="319932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Associated glandular points</a:t>
            </a:r>
            <a:endParaRPr b="0" lang="en-US" sz="1100" spc="-1" strike="noStrike">
              <a:latin typeface="Arial"/>
            </a:endParaRPr>
          </a:p>
        </p:txBody>
      </p:sp>
      <p:sp>
        <p:nvSpPr>
          <p:cNvPr id="103" name="Text 6"/>
          <p:cNvSpPr/>
          <p:nvPr/>
        </p:nvSpPr>
        <p:spPr>
          <a:xfrm>
            <a:off x="594360" y="1508760"/>
            <a:ext cx="356508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200" spc="-1" strike="noStrike">
                <a:solidFill>
                  <a:srgbClr val="1a3d2b"/>
                </a:solidFill>
                <a:latin typeface="Calibri"/>
                <a:ea typeface="DejaVu Sans"/>
              </a:rPr>
              <a:t>What It Measures</a:t>
            </a:r>
            <a:endParaRPr b="0" lang="en-US" sz="1200" spc="-1" strike="noStrike">
              <a:latin typeface="Arial"/>
            </a:endParaRPr>
          </a:p>
        </p:txBody>
      </p:sp>
      <p:sp>
        <p:nvSpPr>
          <p:cNvPr id="104" name="Shape 7"/>
          <p:cNvSpPr/>
          <p:nvPr/>
        </p:nvSpPr>
        <p:spPr>
          <a:xfrm>
            <a:off x="685800" y="1847160"/>
            <a:ext cx="108720" cy="108720"/>
          </a:xfrm>
          <a:prstGeom prst="ellipse">
            <a:avLst/>
          </a:prstGeom>
          <a:solidFill>
            <a:srgbClr val="4a7c59"/>
          </a:solidFill>
          <a:ln w="0">
            <a:noFill/>
          </a:ln>
        </p:spPr>
        <p:style>
          <a:lnRef idx="0"/>
          <a:fillRef idx="0"/>
          <a:effectRef idx="0"/>
          <a:fontRef idx="minor"/>
        </p:style>
      </p:sp>
      <p:sp>
        <p:nvSpPr>
          <p:cNvPr id="105" name="Text 8"/>
          <p:cNvSpPr/>
          <p:nvPr/>
        </p:nvSpPr>
        <p:spPr>
          <a:xfrm>
            <a:off x="868680" y="1801440"/>
            <a:ext cx="319932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Basic life-force activation</a:t>
            </a:r>
            <a:endParaRPr b="0" lang="en-US" sz="1100" spc="-1" strike="noStrike">
              <a:latin typeface="Arial"/>
            </a:endParaRPr>
          </a:p>
        </p:txBody>
      </p:sp>
      <p:sp>
        <p:nvSpPr>
          <p:cNvPr id="106" name="Shape 9"/>
          <p:cNvSpPr/>
          <p:nvPr/>
        </p:nvSpPr>
        <p:spPr>
          <a:xfrm>
            <a:off x="685800" y="2121480"/>
            <a:ext cx="108720" cy="108720"/>
          </a:xfrm>
          <a:prstGeom prst="ellipse">
            <a:avLst/>
          </a:prstGeom>
          <a:solidFill>
            <a:srgbClr val="4a7c59"/>
          </a:solidFill>
          <a:ln w="0">
            <a:noFill/>
          </a:ln>
        </p:spPr>
        <p:style>
          <a:lnRef idx="0"/>
          <a:fillRef idx="0"/>
          <a:effectRef idx="0"/>
          <a:fontRef idx="minor"/>
        </p:style>
      </p:sp>
      <p:sp>
        <p:nvSpPr>
          <p:cNvPr id="107" name="Text 10"/>
          <p:cNvSpPr/>
          <p:nvPr/>
        </p:nvSpPr>
        <p:spPr>
          <a:xfrm>
            <a:off x="868680" y="2075760"/>
            <a:ext cx="319932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Physical body resonance</a:t>
            </a:r>
            <a:endParaRPr b="0" lang="en-US" sz="1100" spc="-1" strike="noStrike">
              <a:latin typeface="Arial"/>
            </a:endParaRPr>
          </a:p>
        </p:txBody>
      </p:sp>
      <p:sp>
        <p:nvSpPr>
          <p:cNvPr id="108" name="Shape 11"/>
          <p:cNvSpPr/>
          <p:nvPr/>
        </p:nvSpPr>
        <p:spPr>
          <a:xfrm>
            <a:off x="685800" y="2395800"/>
            <a:ext cx="108720" cy="108720"/>
          </a:xfrm>
          <a:prstGeom prst="ellipse">
            <a:avLst/>
          </a:prstGeom>
          <a:solidFill>
            <a:srgbClr val="4a7c59"/>
          </a:solidFill>
          <a:ln w="0">
            <a:noFill/>
          </a:ln>
        </p:spPr>
        <p:style>
          <a:lnRef idx="0"/>
          <a:fillRef idx="0"/>
          <a:effectRef idx="0"/>
          <a:fontRef idx="minor"/>
        </p:style>
      </p:sp>
      <p:sp>
        <p:nvSpPr>
          <p:cNvPr id="109" name="Text 12"/>
          <p:cNvSpPr/>
          <p:nvPr/>
        </p:nvSpPr>
        <p:spPr>
          <a:xfrm>
            <a:off x="868680" y="2350080"/>
            <a:ext cx="319932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Physical plane frequency</a:t>
            </a:r>
            <a:endParaRPr b="0" lang="en-US" sz="1100" spc="-1" strike="noStrike">
              <a:latin typeface="Arial"/>
            </a:endParaRPr>
          </a:p>
        </p:txBody>
      </p:sp>
      <p:sp>
        <p:nvSpPr>
          <p:cNvPr id="110" name="Shape 13"/>
          <p:cNvSpPr/>
          <p:nvPr/>
        </p:nvSpPr>
        <p:spPr>
          <a:xfrm>
            <a:off x="4572000" y="1463040"/>
            <a:ext cx="4113720" cy="3336480"/>
          </a:xfrm>
          <a:prstGeom prst="rect">
            <a:avLst/>
          </a:prstGeom>
          <a:solidFill>
            <a:srgbClr val="ffffff"/>
          </a:solidFill>
          <a:ln w="1524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111" name="Text 14"/>
          <p:cNvSpPr/>
          <p:nvPr/>
        </p:nvSpPr>
        <p:spPr>
          <a:xfrm>
            <a:off x="4709160" y="1536120"/>
            <a:ext cx="365652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200" spc="-1" strike="noStrike">
                <a:solidFill>
                  <a:srgbClr val="1a3d2b"/>
                </a:solidFill>
                <a:latin typeface="Calibri"/>
                <a:ea typeface="DejaVu Sans"/>
              </a:rPr>
              <a:t>Score Interpretation</a:t>
            </a:r>
            <a:endParaRPr b="0" lang="en-US" sz="1200" spc="-1" strike="noStrike">
              <a:latin typeface="Arial"/>
            </a:endParaRPr>
          </a:p>
        </p:txBody>
      </p:sp>
      <p:sp>
        <p:nvSpPr>
          <p:cNvPr id="112" name="Shape 15"/>
          <p:cNvSpPr/>
          <p:nvPr/>
        </p:nvSpPr>
        <p:spPr>
          <a:xfrm>
            <a:off x="4709160" y="1920240"/>
            <a:ext cx="1141920" cy="401400"/>
          </a:xfrm>
          <a:prstGeom prst="roundRect">
            <a:avLst>
              <a:gd name="adj" fmla="val 15909"/>
            </a:avLst>
          </a:prstGeom>
          <a:solidFill>
            <a:srgbClr val="1a7a4a"/>
          </a:solidFill>
          <a:ln w="0">
            <a:noFill/>
          </a:ln>
        </p:spPr>
        <p:style>
          <a:lnRef idx="0"/>
          <a:fillRef idx="0"/>
          <a:effectRef idx="0"/>
          <a:fontRef idx="minor"/>
        </p:style>
      </p:sp>
      <p:sp>
        <p:nvSpPr>
          <p:cNvPr id="113" name="Text 16"/>
          <p:cNvSpPr/>
          <p:nvPr/>
        </p:nvSpPr>
        <p:spPr>
          <a:xfrm>
            <a:off x="4709160" y="1920240"/>
            <a:ext cx="1141920" cy="40140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100" spc="-1" strike="noStrike">
                <a:solidFill>
                  <a:srgbClr val="ffffff"/>
                </a:solidFill>
                <a:latin typeface="Calibri"/>
                <a:ea typeface="DejaVu Sans"/>
              </a:rPr>
              <a:t>5</a:t>
            </a:r>
            <a:endParaRPr b="0" lang="en-US" sz="1100" spc="-1" strike="noStrike">
              <a:latin typeface="Arial"/>
            </a:endParaRPr>
          </a:p>
        </p:txBody>
      </p:sp>
      <p:sp>
        <p:nvSpPr>
          <p:cNvPr id="114" name="Text 17"/>
          <p:cNvSpPr/>
          <p:nvPr/>
        </p:nvSpPr>
        <p:spPr>
          <a:xfrm>
            <a:off x="5989320" y="1974960"/>
            <a:ext cx="2559240" cy="346320"/>
          </a:xfrm>
          <a:prstGeom prst="rect">
            <a:avLst/>
          </a:prstGeom>
          <a:noFill/>
          <a:ln w="0">
            <a:noFill/>
          </a:ln>
        </p:spPr>
        <p:style>
          <a:lnRef idx="0"/>
          <a:fillRef idx="0"/>
          <a:effectRef idx="0"/>
          <a:fontRef idx="minor"/>
        </p:style>
        <p:txBody>
          <a:bodyPr lIns="90000" rIns="90000" tIns="45000" bIns="45000" anchor="ctr">
            <a:noAutofit/>
          </a:bodyPr>
          <a:p>
            <a:pPr>
              <a:lnSpc>
                <a:spcPct val="120000"/>
              </a:lnSpc>
              <a:buNone/>
              <a:tabLst>
                <a:tab algn="l" pos="0"/>
              </a:tabLst>
            </a:pPr>
            <a:r>
              <a:rPr b="0" lang="en-US" sz="1000" spc="-1" strike="noStrike">
                <a:solidFill>
                  <a:srgbClr val="3d5e4a"/>
                </a:solidFill>
                <a:latin typeface="Calibri"/>
                <a:ea typeface="DejaVu Sans"/>
              </a:rPr>
              <a:t>Strong systemic vitality · High cellular resilience</a:t>
            </a:r>
            <a:endParaRPr b="0" lang="en-US" sz="1000" spc="-1" strike="noStrike">
              <a:latin typeface="Arial"/>
            </a:endParaRPr>
          </a:p>
        </p:txBody>
      </p:sp>
      <p:sp>
        <p:nvSpPr>
          <p:cNvPr id="115" name="Shape 18"/>
          <p:cNvSpPr/>
          <p:nvPr/>
        </p:nvSpPr>
        <p:spPr>
          <a:xfrm>
            <a:off x="4709160" y="2587680"/>
            <a:ext cx="1141920" cy="401400"/>
          </a:xfrm>
          <a:prstGeom prst="roundRect">
            <a:avLst>
              <a:gd name="adj" fmla="val 15909"/>
            </a:avLst>
          </a:prstGeom>
          <a:solidFill>
            <a:srgbClr val="4a9e6a"/>
          </a:solidFill>
          <a:ln w="0">
            <a:noFill/>
          </a:ln>
        </p:spPr>
        <p:style>
          <a:lnRef idx="0"/>
          <a:fillRef idx="0"/>
          <a:effectRef idx="0"/>
          <a:fontRef idx="minor"/>
        </p:style>
      </p:sp>
      <p:sp>
        <p:nvSpPr>
          <p:cNvPr id="116" name="Text 19"/>
          <p:cNvSpPr/>
          <p:nvPr/>
        </p:nvSpPr>
        <p:spPr>
          <a:xfrm>
            <a:off x="4709160" y="2587680"/>
            <a:ext cx="1141920" cy="40140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100" spc="-1" strike="noStrike">
                <a:solidFill>
                  <a:srgbClr val="ffffff"/>
                </a:solidFill>
                <a:latin typeface="Calibri"/>
                <a:ea typeface="DejaVu Sans"/>
              </a:rPr>
              <a:t>4</a:t>
            </a:r>
            <a:endParaRPr b="0" lang="en-US" sz="1100" spc="-1" strike="noStrike">
              <a:latin typeface="Arial"/>
            </a:endParaRPr>
          </a:p>
        </p:txBody>
      </p:sp>
      <p:sp>
        <p:nvSpPr>
          <p:cNvPr id="117" name="Text 20"/>
          <p:cNvSpPr/>
          <p:nvPr/>
        </p:nvSpPr>
        <p:spPr>
          <a:xfrm>
            <a:off x="5989320" y="2642760"/>
            <a:ext cx="2559240" cy="346320"/>
          </a:xfrm>
          <a:prstGeom prst="rect">
            <a:avLst/>
          </a:prstGeom>
          <a:noFill/>
          <a:ln w="0">
            <a:noFill/>
          </a:ln>
        </p:spPr>
        <p:style>
          <a:lnRef idx="0"/>
          <a:fillRef idx="0"/>
          <a:effectRef idx="0"/>
          <a:fontRef idx="minor"/>
        </p:style>
        <p:txBody>
          <a:bodyPr lIns="90000" rIns="90000" tIns="45000" bIns="45000" anchor="ctr">
            <a:noAutofit/>
          </a:bodyPr>
          <a:p>
            <a:pPr>
              <a:lnSpc>
                <a:spcPct val="120000"/>
              </a:lnSpc>
              <a:buNone/>
              <a:tabLst>
                <a:tab algn="l" pos="0"/>
              </a:tabLst>
            </a:pPr>
            <a:r>
              <a:rPr b="0" lang="en-US" sz="1000" spc="-1" strike="noStrike">
                <a:solidFill>
                  <a:srgbClr val="3d5e4a"/>
                </a:solidFill>
                <a:latin typeface="Calibri"/>
                <a:ea typeface="DejaVu Sans"/>
              </a:rPr>
              <a:t>Moderate fatigue · Beginning stress accumulation</a:t>
            </a:r>
            <a:endParaRPr b="0" lang="en-US" sz="1000" spc="-1" strike="noStrike">
              <a:latin typeface="Arial"/>
            </a:endParaRPr>
          </a:p>
        </p:txBody>
      </p:sp>
      <p:sp>
        <p:nvSpPr>
          <p:cNvPr id="118" name="Shape 21"/>
          <p:cNvSpPr/>
          <p:nvPr/>
        </p:nvSpPr>
        <p:spPr>
          <a:xfrm>
            <a:off x="4709160" y="3255120"/>
            <a:ext cx="1141920" cy="401400"/>
          </a:xfrm>
          <a:prstGeom prst="roundRect">
            <a:avLst>
              <a:gd name="adj" fmla="val 15909"/>
            </a:avLst>
          </a:prstGeom>
          <a:solidFill>
            <a:srgbClr val="d4a017"/>
          </a:solidFill>
          <a:ln w="0">
            <a:noFill/>
          </a:ln>
        </p:spPr>
        <p:style>
          <a:lnRef idx="0"/>
          <a:fillRef idx="0"/>
          <a:effectRef idx="0"/>
          <a:fontRef idx="minor"/>
        </p:style>
      </p:sp>
      <p:sp>
        <p:nvSpPr>
          <p:cNvPr id="119" name="Text 22"/>
          <p:cNvSpPr/>
          <p:nvPr/>
        </p:nvSpPr>
        <p:spPr>
          <a:xfrm>
            <a:off x="4709160" y="3255120"/>
            <a:ext cx="1141920" cy="40140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100" spc="-1" strike="noStrike">
                <a:solidFill>
                  <a:srgbClr val="ffffff"/>
                </a:solidFill>
                <a:latin typeface="Calibri"/>
                <a:ea typeface="DejaVu Sans"/>
              </a:rPr>
              <a:t>3</a:t>
            </a:r>
            <a:endParaRPr b="0" lang="en-US" sz="1100" spc="-1" strike="noStrike">
              <a:latin typeface="Arial"/>
            </a:endParaRPr>
          </a:p>
        </p:txBody>
      </p:sp>
      <p:sp>
        <p:nvSpPr>
          <p:cNvPr id="120" name="Text 23"/>
          <p:cNvSpPr/>
          <p:nvPr/>
        </p:nvSpPr>
        <p:spPr>
          <a:xfrm>
            <a:off x="5989320" y="3310200"/>
            <a:ext cx="2559240" cy="346320"/>
          </a:xfrm>
          <a:prstGeom prst="rect">
            <a:avLst/>
          </a:prstGeom>
          <a:noFill/>
          <a:ln w="0">
            <a:noFill/>
          </a:ln>
        </p:spPr>
        <p:style>
          <a:lnRef idx="0"/>
          <a:fillRef idx="0"/>
          <a:effectRef idx="0"/>
          <a:fontRef idx="minor"/>
        </p:style>
        <p:txBody>
          <a:bodyPr lIns="90000" rIns="90000" tIns="45000" bIns="45000" anchor="ctr">
            <a:noAutofit/>
          </a:bodyPr>
          <a:p>
            <a:pPr>
              <a:lnSpc>
                <a:spcPct val="120000"/>
              </a:lnSpc>
              <a:buNone/>
              <a:tabLst>
                <a:tab algn="l" pos="0"/>
              </a:tabLst>
            </a:pPr>
            <a:r>
              <a:rPr b="0" lang="en-US" sz="1000" spc="-1" strike="noStrike">
                <a:solidFill>
                  <a:srgbClr val="3d5e4a"/>
                </a:solidFill>
                <a:latin typeface="Calibri"/>
                <a:ea typeface="DejaVu Sans"/>
              </a:rPr>
              <a:t>Chronic fatigue · Weak immune response</a:t>
            </a:r>
            <a:endParaRPr b="0" lang="en-US" sz="1000" spc="-1" strike="noStrike">
              <a:latin typeface="Arial"/>
            </a:endParaRPr>
          </a:p>
        </p:txBody>
      </p:sp>
      <p:sp>
        <p:nvSpPr>
          <p:cNvPr id="121" name="Shape 24"/>
          <p:cNvSpPr/>
          <p:nvPr/>
        </p:nvSpPr>
        <p:spPr>
          <a:xfrm>
            <a:off x="4709160" y="3922920"/>
            <a:ext cx="1141920" cy="401400"/>
          </a:xfrm>
          <a:prstGeom prst="roundRect">
            <a:avLst>
              <a:gd name="adj" fmla="val 15909"/>
            </a:avLst>
          </a:prstGeom>
          <a:solidFill>
            <a:srgbClr val="c0392b"/>
          </a:solidFill>
          <a:ln w="0">
            <a:noFill/>
          </a:ln>
        </p:spPr>
        <p:style>
          <a:lnRef idx="0"/>
          <a:fillRef idx="0"/>
          <a:effectRef idx="0"/>
          <a:fontRef idx="minor"/>
        </p:style>
      </p:sp>
      <p:sp>
        <p:nvSpPr>
          <p:cNvPr id="122" name="Text 25"/>
          <p:cNvSpPr/>
          <p:nvPr/>
        </p:nvSpPr>
        <p:spPr>
          <a:xfrm>
            <a:off x="4709160" y="3922920"/>
            <a:ext cx="1141920" cy="40140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100" spc="-1" strike="noStrike">
                <a:solidFill>
                  <a:srgbClr val="ffffff"/>
                </a:solidFill>
                <a:latin typeface="Calibri"/>
                <a:ea typeface="DejaVu Sans"/>
              </a:rPr>
              <a:t>1-2</a:t>
            </a:r>
            <a:endParaRPr b="0" lang="en-US" sz="1100" spc="-1" strike="noStrike">
              <a:latin typeface="Arial"/>
            </a:endParaRPr>
          </a:p>
        </p:txBody>
      </p:sp>
      <p:sp>
        <p:nvSpPr>
          <p:cNvPr id="123" name="Text 26"/>
          <p:cNvSpPr/>
          <p:nvPr/>
        </p:nvSpPr>
        <p:spPr>
          <a:xfrm>
            <a:off x="5989320" y="3977640"/>
            <a:ext cx="2559240" cy="346320"/>
          </a:xfrm>
          <a:prstGeom prst="rect">
            <a:avLst/>
          </a:prstGeom>
          <a:noFill/>
          <a:ln w="0">
            <a:noFill/>
          </a:ln>
        </p:spPr>
        <p:style>
          <a:lnRef idx="0"/>
          <a:fillRef idx="0"/>
          <a:effectRef idx="0"/>
          <a:fontRef idx="minor"/>
        </p:style>
        <p:txBody>
          <a:bodyPr lIns="90000" rIns="90000" tIns="45000" bIns="45000" anchor="ctr">
            <a:noAutofit/>
          </a:bodyPr>
          <a:p>
            <a:pPr>
              <a:lnSpc>
                <a:spcPct val="120000"/>
              </a:lnSpc>
              <a:buNone/>
              <a:tabLst>
                <a:tab algn="l" pos="0"/>
              </a:tabLst>
            </a:pPr>
            <a:r>
              <a:rPr b="0" lang="en-US" sz="1000" spc="-1" strike="noStrike">
                <a:solidFill>
                  <a:srgbClr val="3d5e4a"/>
                </a:solidFill>
                <a:latin typeface="Calibri"/>
                <a:ea typeface="DejaVu Sans"/>
              </a:rPr>
              <a:t>Severe exhaustion · System overload / burnout</a:t>
            </a:r>
            <a:endParaRPr b="0" lang="en-US" sz="10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f8f5"/>
        </a:solidFill>
      </p:bgPr>
    </p:bg>
    <p:spTree>
      <p:nvGrpSpPr>
        <p:cNvPr id="1" name=""/>
        <p:cNvGrpSpPr/>
        <p:nvPr/>
      </p:nvGrpSpPr>
      <p:grpSpPr>
        <a:xfrm>
          <a:off x="0" y="0"/>
          <a:ext cx="0" cy="0"/>
          <a:chOff x="0" y="0"/>
          <a:chExt cx="0" cy="0"/>
        </a:xfrm>
      </p:grpSpPr>
      <p:sp>
        <p:nvSpPr>
          <p:cNvPr id="124" name="Shape 0"/>
          <p:cNvSpPr/>
          <p:nvPr/>
        </p:nvSpPr>
        <p:spPr>
          <a:xfrm>
            <a:off x="457200" y="182880"/>
            <a:ext cx="2376360" cy="346320"/>
          </a:xfrm>
          <a:prstGeom prst="roundRect">
            <a:avLst>
              <a:gd name="adj" fmla="val 18421"/>
            </a:avLst>
          </a:prstGeom>
          <a:solidFill>
            <a:srgbClr val="1a3d2b"/>
          </a:solidFill>
          <a:ln w="0">
            <a:noFill/>
          </a:ln>
        </p:spPr>
        <p:style>
          <a:lnRef idx="0"/>
          <a:fillRef idx="0"/>
          <a:effectRef idx="0"/>
          <a:fontRef idx="minor"/>
        </p:style>
      </p:sp>
      <p:sp>
        <p:nvSpPr>
          <p:cNvPr id="125" name="Text 1"/>
          <p:cNvSpPr/>
          <p:nvPr/>
        </p:nvSpPr>
        <p:spPr>
          <a:xfrm>
            <a:off x="457200" y="182880"/>
            <a:ext cx="2376360" cy="34632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000" spc="-1" strike="noStrike">
                <a:solidFill>
                  <a:srgbClr val="c8ddd0"/>
                </a:solidFill>
                <a:latin typeface="Calibri"/>
                <a:ea typeface="DejaVu Sans"/>
              </a:rPr>
              <a:t>INDEX B</a:t>
            </a:r>
            <a:endParaRPr b="0" lang="en-US" sz="1000" spc="-1" strike="noStrike">
              <a:latin typeface="Arial"/>
            </a:endParaRPr>
          </a:p>
        </p:txBody>
      </p:sp>
      <p:sp>
        <p:nvSpPr>
          <p:cNvPr id="126" name="Text 2"/>
          <p:cNvSpPr/>
          <p:nvPr/>
        </p:nvSpPr>
        <p:spPr>
          <a:xfrm>
            <a:off x="457200" y="621720"/>
            <a:ext cx="8228520" cy="4561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2200" spc="-1" strike="noStrike">
                <a:solidFill>
                  <a:srgbClr val="1a3d2b"/>
                </a:solidFill>
                <a:latin typeface="Calibri"/>
                <a:ea typeface="DejaVu Sans"/>
              </a:rPr>
              <a:t>Neuro–Lymphatic Regulatory Assessment</a:t>
            </a:r>
            <a:endParaRPr b="0" lang="en-US" sz="2200" spc="-1" strike="noStrike">
              <a:latin typeface="Arial"/>
            </a:endParaRPr>
          </a:p>
        </p:txBody>
      </p:sp>
      <p:sp>
        <p:nvSpPr>
          <p:cNvPr id="127" name="Text 3"/>
          <p:cNvSpPr/>
          <p:nvPr/>
        </p:nvSpPr>
        <p:spPr>
          <a:xfrm>
            <a:off x="457200" y="1078920"/>
            <a:ext cx="822852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i="1" lang="en-US" sz="1200" spc="-1" strike="noStrike">
                <a:solidFill>
                  <a:srgbClr val="6b8f7a"/>
                </a:solidFill>
                <a:latin typeface="Calibri"/>
                <a:ea typeface="DejaVu Sans"/>
              </a:rPr>
              <a:t>Nervous system &amp; fluid regulation  •  Score range: </a:t>
            </a:r>
            <a:r>
              <a:rPr b="0" i="1" lang="en-US" sz="1200" spc="-1" strike="noStrike">
                <a:solidFill>
                  <a:srgbClr val="6b8f7a"/>
                </a:solidFill>
                <a:latin typeface="Calibri"/>
                <a:ea typeface="DejaVu Sans"/>
              </a:rPr>
              <a:t>0 → 5</a:t>
            </a:r>
            <a:endParaRPr b="0" lang="en-US" sz="1200" spc="-1" strike="noStrike">
              <a:latin typeface="Arial"/>
            </a:endParaRPr>
          </a:p>
        </p:txBody>
      </p:sp>
      <p:sp>
        <p:nvSpPr>
          <p:cNvPr id="128" name="Shape 4"/>
          <p:cNvSpPr/>
          <p:nvPr/>
        </p:nvSpPr>
        <p:spPr>
          <a:xfrm>
            <a:off x="457200" y="1417320"/>
            <a:ext cx="3839400" cy="2193480"/>
          </a:xfrm>
          <a:prstGeom prst="rect">
            <a:avLst/>
          </a:prstGeom>
          <a:solidFill>
            <a:srgbClr val="ffffff"/>
          </a:solidFill>
          <a:ln w="1524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129" name="Shape 5"/>
          <p:cNvSpPr/>
          <p:nvPr/>
        </p:nvSpPr>
        <p:spPr>
          <a:xfrm>
            <a:off x="457200" y="1417320"/>
            <a:ext cx="53640" cy="2193480"/>
          </a:xfrm>
          <a:prstGeom prst="rect">
            <a:avLst/>
          </a:prstGeom>
          <a:solidFill>
            <a:srgbClr val="4a7c59"/>
          </a:solidFill>
          <a:ln w="0">
            <a:noFill/>
          </a:ln>
        </p:spPr>
        <p:style>
          <a:lnRef idx="0"/>
          <a:fillRef idx="0"/>
          <a:effectRef idx="0"/>
          <a:fontRef idx="minor"/>
        </p:style>
      </p:sp>
      <p:sp>
        <p:nvSpPr>
          <p:cNvPr id="130" name="Shape WIM"/>
          <p:cNvSpPr/>
          <p:nvPr/>
        </p:nvSpPr>
        <p:spPr>
          <a:xfrm>
            <a:off x="457200" y="3703320"/>
            <a:ext cx="3839400" cy="1279080"/>
          </a:xfrm>
          <a:prstGeom prst="rect">
            <a:avLst/>
          </a:prstGeom>
          <a:solidFill>
            <a:srgbClr val="ffffff"/>
          </a:solidFill>
          <a:ln w="1524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131" name="Shape WIM bar"/>
          <p:cNvSpPr/>
          <p:nvPr/>
        </p:nvSpPr>
        <p:spPr>
          <a:xfrm>
            <a:off x="457200" y="3703320"/>
            <a:ext cx="53640" cy="1279080"/>
          </a:xfrm>
          <a:prstGeom prst="rect">
            <a:avLst/>
          </a:prstGeom>
          <a:solidFill>
            <a:srgbClr val="4a7c59"/>
          </a:solidFill>
          <a:ln w="0">
            <a:noFill/>
          </a:ln>
        </p:spPr>
        <p:style>
          <a:lnRef idx="0"/>
          <a:fillRef idx="0"/>
          <a:effectRef idx="0"/>
          <a:fontRef idx="minor"/>
        </p:style>
      </p:sp>
      <p:sp>
        <p:nvSpPr>
          <p:cNvPr id="132" name="Text WIM title"/>
          <p:cNvSpPr/>
          <p:nvPr/>
        </p:nvSpPr>
        <p:spPr>
          <a:xfrm>
            <a:off x="594360" y="3749040"/>
            <a:ext cx="356508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50" spc="-1" strike="noStrike">
                <a:solidFill>
                  <a:srgbClr val="1a3d2b"/>
                </a:solidFill>
                <a:latin typeface="Calibri"/>
                <a:ea typeface="DejaVu Sans"/>
              </a:rPr>
              <a:t>Where It Is Measured</a:t>
            </a:r>
            <a:endParaRPr b="0" lang="en-US" sz="1150" spc="-1" strike="noStrike">
              <a:latin typeface="Arial"/>
            </a:endParaRPr>
          </a:p>
        </p:txBody>
      </p:sp>
      <p:sp>
        <p:nvSpPr>
          <p:cNvPr id="133" name="Shape WIM1"/>
          <p:cNvSpPr/>
          <p:nvPr/>
        </p:nvSpPr>
        <p:spPr>
          <a:xfrm>
            <a:off x="685800" y="4087440"/>
            <a:ext cx="108720" cy="108720"/>
          </a:xfrm>
          <a:prstGeom prst="ellipse">
            <a:avLst/>
          </a:prstGeom>
          <a:solidFill>
            <a:srgbClr val="4a7c59"/>
          </a:solidFill>
          <a:ln w="0">
            <a:noFill/>
          </a:ln>
        </p:spPr>
        <p:style>
          <a:lnRef idx="0"/>
          <a:fillRef idx="0"/>
          <a:effectRef idx="0"/>
          <a:fontRef idx="minor"/>
        </p:style>
      </p:sp>
      <p:sp>
        <p:nvSpPr>
          <p:cNvPr id="134" name="Text WIM1"/>
          <p:cNvSpPr/>
          <p:nvPr/>
        </p:nvSpPr>
        <p:spPr>
          <a:xfrm>
            <a:off x="868680" y="4041720"/>
            <a:ext cx="319932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Armpit (left &amp; right)</a:t>
            </a:r>
            <a:endParaRPr b="0" lang="en-US" sz="1100" spc="-1" strike="noStrike">
              <a:latin typeface="Arial"/>
            </a:endParaRPr>
          </a:p>
        </p:txBody>
      </p:sp>
      <p:sp>
        <p:nvSpPr>
          <p:cNvPr id="135" name="Shape WIM2"/>
          <p:cNvSpPr/>
          <p:nvPr/>
        </p:nvSpPr>
        <p:spPr>
          <a:xfrm>
            <a:off x="685800" y="4361760"/>
            <a:ext cx="108720" cy="108720"/>
          </a:xfrm>
          <a:prstGeom prst="ellipse">
            <a:avLst/>
          </a:prstGeom>
          <a:solidFill>
            <a:srgbClr val="4a7c59"/>
          </a:solidFill>
          <a:ln w="0">
            <a:noFill/>
          </a:ln>
        </p:spPr>
        <p:style>
          <a:lnRef idx="0"/>
          <a:fillRef idx="0"/>
          <a:effectRef idx="0"/>
          <a:fontRef idx="minor"/>
        </p:style>
      </p:sp>
      <p:sp>
        <p:nvSpPr>
          <p:cNvPr id="136" name="Text WIM2"/>
          <p:cNvSpPr/>
          <p:nvPr/>
        </p:nvSpPr>
        <p:spPr>
          <a:xfrm>
            <a:off x="868680" y="4316040"/>
            <a:ext cx="319932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Lower ribs (left &amp; right)</a:t>
            </a:r>
            <a:endParaRPr b="0" lang="en-US" sz="1100" spc="-1" strike="noStrike">
              <a:latin typeface="Arial"/>
            </a:endParaRPr>
          </a:p>
        </p:txBody>
      </p:sp>
      <p:sp>
        <p:nvSpPr>
          <p:cNvPr id="137" name="Shape WIM3"/>
          <p:cNvSpPr/>
          <p:nvPr/>
        </p:nvSpPr>
        <p:spPr>
          <a:xfrm>
            <a:off x="685800" y="4636080"/>
            <a:ext cx="108720" cy="108720"/>
          </a:xfrm>
          <a:prstGeom prst="ellipse">
            <a:avLst/>
          </a:prstGeom>
          <a:solidFill>
            <a:srgbClr val="4a7c59"/>
          </a:solidFill>
          <a:ln w="0">
            <a:noFill/>
          </a:ln>
        </p:spPr>
        <p:style>
          <a:lnRef idx="0"/>
          <a:fillRef idx="0"/>
          <a:effectRef idx="0"/>
          <a:fontRef idx="minor"/>
        </p:style>
      </p:sp>
      <p:sp>
        <p:nvSpPr>
          <p:cNvPr id="138" name="Text WIM3"/>
          <p:cNvSpPr/>
          <p:nvPr/>
        </p:nvSpPr>
        <p:spPr>
          <a:xfrm>
            <a:off x="868680" y="4590360"/>
            <a:ext cx="319932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Groin (left &amp; right)</a:t>
            </a:r>
            <a:endParaRPr b="0" lang="en-US" sz="1100" spc="-1" strike="noStrike">
              <a:latin typeface="Arial"/>
            </a:endParaRPr>
          </a:p>
        </p:txBody>
      </p:sp>
      <p:sp>
        <p:nvSpPr>
          <p:cNvPr id="139" name="Text 6"/>
          <p:cNvSpPr/>
          <p:nvPr/>
        </p:nvSpPr>
        <p:spPr>
          <a:xfrm>
            <a:off x="594360" y="1481400"/>
            <a:ext cx="356508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200" spc="-1" strike="noStrike">
                <a:solidFill>
                  <a:srgbClr val="1a3d2b"/>
                </a:solidFill>
                <a:latin typeface="Calibri"/>
                <a:ea typeface="DejaVu Sans"/>
              </a:rPr>
              <a:t>What It Measures</a:t>
            </a:r>
            <a:endParaRPr b="0" lang="en-US" sz="1200" spc="-1" strike="noStrike">
              <a:latin typeface="Arial"/>
            </a:endParaRPr>
          </a:p>
        </p:txBody>
      </p:sp>
      <p:sp>
        <p:nvSpPr>
          <p:cNvPr id="140" name="Shape 7"/>
          <p:cNvSpPr/>
          <p:nvPr/>
        </p:nvSpPr>
        <p:spPr>
          <a:xfrm>
            <a:off x="685800" y="1847160"/>
            <a:ext cx="108720" cy="108720"/>
          </a:xfrm>
          <a:prstGeom prst="ellipse">
            <a:avLst/>
          </a:prstGeom>
          <a:solidFill>
            <a:srgbClr val="4a7c59"/>
          </a:solidFill>
          <a:ln w="0">
            <a:noFill/>
          </a:ln>
        </p:spPr>
        <p:style>
          <a:lnRef idx="0"/>
          <a:fillRef idx="0"/>
          <a:effectRef idx="0"/>
          <a:fontRef idx="minor"/>
        </p:style>
      </p:sp>
      <p:sp>
        <p:nvSpPr>
          <p:cNvPr id="141" name="Text 8"/>
          <p:cNvSpPr/>
          <p:nvPr/>
        </p:nvSpPr>
        <p:spPr>
          <a:xfrm>
            <a:off x="868680" y="1801440"/>
            <a:ext cx="319932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Nervous system activity</a:t>
            </a:r>
            <a:endParaRPr b="0" lang="en-US" sz="1100" spc="-1" strike="noStrike">
              <a:latin typeface="Arial"/>
            </a:endParaRPr>
          </a:p>
        </p:txBody>
      </p:sp>
      <p:sp>
        <p:nvSpPr>
          <p:cNvPr id="142" name="Shape 9"/>
          <p:cNvSpPr/>
          <p:nvPr/>
        </p:nvSpPr>
        <p:spPr>
          <a:xfrm>
            <a:off x="685800" y="2121480"/>
            <a:ext cx="108720" cy="108720"/>
          </a:xfrm>
          <a:prstGeom prst="ellipse">
            <a:avLst/>
          </a:prstGeom>
          <a:solidFill>
            <a:srgbClr val="4a7c59"/>
          </a:solidFill>
          <a:ln w="0">
            <a:noFill/>
          </a:ln>
        </p:spPr>
        <p:style>
          <a:lnRef idx="0"/>
          <a:fillRef idx="0"/>
          <a:effectRef idx="0"/>
          <a:fontRef idx="minor"/>
        </p:style>
      </p:sp>
      <p:sp>
        <p:nvSpPr>
          <p:cNvPr id="143" name="Text 10"/>
          <p:cNvSpPr/>
          <p:nvPr/>
        </p:nvSpPr>
        <p:spPr>
          <a:xfrm>
            <a:off x="868680" y="2075760"/>
            <a:ext cx="319932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Subtle energetic flow</a:t>
            </a:r>
            <a:endParaRPr b="0" lang="en-US" sz="1100" spc="-1" strike="noStrike">
              <a:latin typeface="Arial"/>
            </a:endParaRPr>
          </a:p>
        </p:txBody>
      </p:sp>
      <p:sp>
        <p:nvSpPr>
          <p:cNvPr id="144" name="Shape 11"/>
          <p:cNvSpPr/>
          <p:nvPr/>
        </p:nvSpPr>
        <p:spPr>
          <a:xfrm>
            <a:off x="685800" y="2395800"/>
            <a:ext cx="108720" cy="108720"/>
          </a:xfrm>
          <a:prstGeom prst="ellipse">
            <a:avLst/>
          </a:prstGeom>
          <a:solidFill>
            <a:srgbClr val="4a7c59"/>
          </a:solidFill>
          <a:ln w="0">
            <a:noFill/>
          </a:ln>
        </p:spPr>
        <p:style>
          <a:lnRef idx="0"/>
          <a:fillRef idx="0"/>
          <a:effectRef idx="0"/>
          <a:fontRef idx="minor"/>
        </p:style>
      </p:sp>
      <p:sp>
        <p:nvSpPr>
          <p:cNvPr id="145" name="Text 12"/>
          <p:cNvSpPr/>
          <p:nvPr/>
        </p:nvSpPr>
        <p:spPr>
          <a:xfrm>
            <a:off x="868680" y="2350080"/>
            <a:ext cx="319932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Regulatory balance</a:t>
            </a:r>
            <a:endParaRPr b="0" lang="en-US" sz="1100" spc="-1" strike="noStrike">
              <a:latin typeface="Arial"/>
            </a:endParaRPr>
          </a:p>
        </p:txBody>
      </p:sp>
      <p:sp>
        <p:nvSpPr>
          <p:cNvPr id="146" name="Shape 13"/>
          <p:cNvSpPr/>
          <p:nvPr/>
        </p:nvSpPr>
        <p:spPr>
          <a:xfrm>
            <a:off x="685800" y="2670120"/>
            <a:ext cx="108720" cy="108720"/>
          </a:xfrm>
          <a:prstGeom prst="ellipse">
            <a:avLst/>
          </a:prstGeom>
          <a:solidFill>
            <a:srgbClr val="4a7c59"/>
          </a:solidFill>
          <a:ln w="0">
            <a:noFill/>
          </a:ln>
        </p:spPr>
        <p:style>
          <a:lnRef idx="0"/>
          <a:fillRef idx="0"/>
          <a:effectRef idx="0"/>
          <a:fontRef idx="minor"/>
        </p:style>
      </p:sp>
      <p:sp>
        <p:nvSpPr>
          <p:cNvPr id="147" name="Text 14"/>
          <p:cNvSpPr/>
          <p:nvPr/>
        </p:nvSpPr>
        <p:spPr>
          <a:xfrm>
            <a:off x="868680" y="2624400"/>
            <a:ext cx="319932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Lymphatic system</a:t>
            </a:r>
            <a:endParaRPr b="0" lang="en-US" sz="1100" spc="-1" strike="noStrike">
              <a:latin typeface="Arial"/>
            </a:endParaRPr>
          </a:p>
        </p:txBody>
      </p:sp>
      <p:sp>
        <p:nvSpPr>
          <p:cNvPr id="148" name="Shape 15"/>
          <p:cNvSpPr/>
          <p:nvPr/>
        </p:nvSpPr>
        <p:spPr>
          <a:xfrm>
            <a:off x="685800" y="2944440"/>
            <a:ext cx="108720" cy="108720"/>
          </a:xfrm>
          <a:prstGeom prst="ellipse">
            <a:avLst/>
          </a:prstGeom>
          <a:solidFill>
            <a:srgbClr val="4a7c59"/>
          </a:solidFill>
          <a:ln w="0">
            <a:noFill/>
          </a:ln>
        </p:spPr>
        <p:style>
          <a:lnRef idx="0"/>
          <a:fillRef idx="0"/>
          <a:effectRef idx="0"/>
          <a:fontRef idx="minor"/>
        </p:style>
      </p:sp>
      <p:sp>
        <p:nvSpPr>
          <p:cNvPr id="149" name="Text 16"/>
          <p:cNvSpPr/>
          <p:nvPr/>
        </p:nvSpPr>
        <p:spPr>
          <a:xfrm>
            <a:off x="868680" y="2898720"/>
            <a:ext cx="319932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Interstitial fluid flow</a:t>
            </a:r>
            <a:endParaRPr b="0" lang="en-US" sz="1100" spc="-1" strike="noStrike">
              <a:latin typeface="Arial"/>
            </a:endParaRPr>
          </a:p>
        </p:txBody>
      </p:sp>
      <p:sp>
        <p:nvSpPr>
          <p:cNvPr id="150" name="Shape 17"/>
          <p:cNvSpPr/>
          <p:nvPr/>
        </p:nvSpPr>
        <p:spPr>
          <a:xfrm>
            <a:off x="685800" y="3218760"/>
            <a:ext cx="108720" cy="108720"/>
          </a:xfrm>
          <a:prstGeom prst="ellipse">
            <a:avLst/>
          </a:prstGeom>
          <a:solidFill>
            <a:srgbClr val="4a7c59"/>
          </a:solidFill>
          <a:ln w="0">
            <a:noFill/>
          </a:ln>
        </p:spPr>
        <p:style>
          <a:lnRef idx="0"/>
          <a:fillRef idx="0"/>
          <a:effectRef idx="0"/>
          <a:fontRef idx="minor"/>
        </p:style>
      </p:sp>
      <p:sp>
        <p:nvSpPr>
          <p:cNvPr id="151" name="Text 18"/>
          <p:cNvSpPr/>
          <p:nvPr/>
        </p:nvSpPr>
        <p:spPr>
          <a:xfrm>
            <a:off x="868680" y="3173040"/>
            <a:ext cx="319932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Immune activation</a:t>
            </a:r>
            <a:endParaRPr b="0" lang="en-US" sz="1100" spc="-1" strike="noStrike">
              <a:latin typeface="Arial"/>
            </a:endParaRPr>
          </a:p>
        </p:txBody>
      </p:sp>
      <p:sp>
        <p:nvSpPr>
          <p:cNvPr id="152" name="Shape 19"/>
          <p:cNvSpPr/>
          <p:nvPr/>
        </p:nvSpPr>
        <p:spPr>
          <a:xfrm>
            <a:off x="4572000" y="1417320"/>
            <a:ext cx="4113720" cy="3473640"/>
          </a:xfrm>
          <a:prstGeom prst="rect">
            <a:avLst/>
          </a:prstGeom>
          <a:solidFill>
            <a:srgbClr val="ffffff"/>
          </a:solidFill>
          <a:ln w="1524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153" name="Text 20"/>
          <p:cNvSpPr/>
          <p:nvPr/>
        </p:nvSpPr>
        <p:spPr>
          <a:xfrm>
            <a:off x="4709160" y="1481400"/>
            <a:ext cx="365652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200" spc="-1" strike="noStrike">
                <a:solidFill>
                  <a:srgbClr val="1a3d2b"/>
                </a:solidFill>
                <a:latin typeface="Calibri"/>
                <a:ea typeface="DejaVu Sans"/>
              </a:rPr>
              <a:t>Score Interpretation</a:t>
            </a:r>
            <a:endParaRPr b="0" lang="en-US" sz="1200" spc="-1" strike="noStrike">
              <a:latin typeface="Arial"/>
            </a:endParaRPr>
          </a:p>
        </p:txBody>
      </p:sp>
      <p:sp>
        <p:nvSpPr>
          <p:cNvPr id="154" name="Shape 21"/>
          <p:cNvSpPr/>
          <p:nvPr/>
        </p:nvSpPr>
        <p:spPr>
          <a:xfrm>
            <a:off x="4709160" y="1920240"/>
            <a:ext cx="1141920" cy="401400"/>
          </a:xfrm>
          <a:prstGeom prst="roundRect">
            <a:avLst>
              <a:gd name="adj" fmla="val 15909"/>
            </a:avLst>
          </a:prstGeom>
          <a:solidFill>
            <a:srgbClr val="1a7a4a"/>
          </a:solidFill>
          <a:ln w="0">
            <a:noFill/>
          </a:ln>
        </p:spPr>
        <p:style>
          <a:lnRef idx="0"/>
          <a:fillRef idx="0"/>
          <a:effectRef idx="0"/>
          <a:fontRef idx="minor"/>
        </p:style>
      </p:sp>
      <p:sp>
        <p:nvSpPr>
          <p:cNvPr id="155" name="Text 22"/>
          <p:cNvSpPr/>
          <p:nvPr/>
        </p:nvSpPr>
        <p:spPr>
          <a:xfrm>
            <a:off x="4709160" y="1920240"/>
            <a:ext cx="1141920" cy="40140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100" spc="-1" strike="noStrike">
                <a:solidFill>
                  <a:srgbClr val="ffffff"/>
                </a:solidFill>
                <a:latin typeface="Calibri"/>
                <a:ea typeface="DejaVu Sans"/>
              </a:rPr>
              <a:t>5</a:t>
            </a:r>
            <a:endParaRPr b="0" lang="en-US" sz="1100" spc="-1" strike="noStrike">
              <a:latin typeface="Arial"/>
            </a:endParaRPr>
          </a:p>
        </p:txBody>
      </p:sp>
      <p:sp>
        <p:nvSpPr>
          <p:cNvPr id="156" name="Text 23"/>
          <p:cNvSpPr/>
          <p:nvPr/>
        </p:nvSpPr>
        <p:spPr>
          <a:xfrm>
            <a:off x="5989320" y="1956960"/>
            <a:ext cx="2559240" cy="383040"/>
          </a:xfrm>
          <a:prstGeom prst="rect">
            <a:avLst/>
          </a:prstGeom>
          <a:noFill/>
          <a:ln w="0">
            <a:noFill/>
          </a:ln>
        </p:spPr>
        <p:style>
          <a:lnRef idx="0"/>
          <a:fillRef idx="0"/>
          <a:effectRef idx="0"/>
          <a:fontRef idx="minor"/>
        </p:style>
        <p:txBody>
          <a:bodyPr lIns="90000" rIns="90000" tIns="45000" bIns="45000" anchor="ctr">
            <a:noAutofit/>
          </a:bodyPr>
          <a:p>
            <a:pPr>
              <a:lnSpc>
                <a:spcPct val="120000"/>
              </a:lnSpc>
              <a:buNone/>
              <a:tabLst>
                <a:tab algn="l" pos="0"/>
              </a:tabLst>
            </a:pPr>
            <a:r>
              <a:rPr b="0" lang="en-US" sz="1000" spc="-1" strike="noStrike">
                <a:solidFill>
                  <a:srgbClr val="3d5e4a"/>
                </a:solidFill>
                <a:latin typeface="Calibri"/>
                <a:ea typeface="DejaVu Sans"/>
              </a:rPr>
              <a:t>Strong nervous regulation · Smooth autonomic balance</a:t>
            </a:r>
            <a:endParaRPr b="0" lang="en-US" sz="1000" spc="-1" strike="noStrike">
              <a:latin typeface="Arial"/>
            </a:endParaRPr>
          </a:p>
        </p:txBody>
      </p:sp>
      <p:sp>
        <p:nvSpPr>
          <p:cNvPr id="157" name="Shape 24"/>
          <p:cNvSpPr/>
          <p:nvPr/>
        </p:nvSpPr>
        <p:spPr>
          <a:xfrm>
            <a:off x="4709160" y="2670120"/>
            <a:ext cx="1141920" cy="401400"/>
          </a:xfrm>
          <a:prstGeom prst="roundRect">
            <a:avLst>
              <a:gd name="adj" fmla="val 15909"/>
            </a:avLst>
          </a:prstGeom>
          <a:solidFill>
            <a:srgbClr val="4a9e6a"/>
          </a:solidFill>
          <a:ln w="0">
            <a:noFill/>
          </a:ln>
        </p:spPr>
        <p:style>
          <a:lnRef idx="0"/>
          <a:fillRef idx="0"/>
          <a:effectRef idx="0"/>
          <a:fontRef idx="minor"/>
        </p:style>
      </p:sp>
      <p:sp>
        <p:nvSpPr>
          <p:cNvPr id="158" name="Text 25"/>
          <p:cNvSpPr/>
          <p:nvPr/>
        </p:nvSpPr>
        <p:spPr>
          <a:xfrm>
            <a:off x="4709160" y="2670120"/>
            <a:ext cx="1141920" cy="40140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100" spc="-1" strike="noStrike">
                <a:solidFill>
                  <a:srgbClr val="ffffff"/>
                </a:solidFill>
                <a:latin typeface="Calibri"/>
                <a:ea typeface="DejaVu Sans"/>
              </a:rPr>
              <a:t>4</a:t>
            </a:r>
            <a:endParaRPr b="0" lang="en-US" sz="1100" spc="-1" strike="noStrike">
              <a:latin typeface="Arial"/>
            </a:endParaRPr>
          </a:p>
        </p:txBody>
      </p:sp>
      <p:sp>
        <p:nvSpPr>
          <p:cNvPr id="159" name="Text 26"/>
          <p:cNvSpPr/>
          <p:nvPr/>
        </p:nvSpPr>
        <p:spPr>
          <a:xfrm>
            <a:off x="5989320" y="2706480"/>
            <a:ext cx="2559240" cy="383040"/>
          </a:xfrm>
          <a:prstGeom prst="rect">
            <a:avLst/>
          </a:prstGeom>
          <a:noFill/>
          <a:ln w="0">
            <a:noFill/>
          </a:ln>
        </p:spPr>
        <p:style>
          <a:lnRef idx="0"/>
          <a:fillRef idx="0"/>
          <a:effectRef idx="0"/>
          <a:fontRef idx="minor"/>
        </p:style>
        <p:txBody>
          <a:bodyPr lIns="90000" rIns="90000" tIns="45000" bIns="45000" anchor="ctr">
            <a:noAutofit/>
          </a:bodyPr>
          <a:p>
            <a:pPr>
              <a:lnSpc>
                <a:spcPct val="120000"/>
              </a:lnSpc>
              <a:buNone/>
              <a:tabLst>
                <a:tab algn="l" pos="0"/>
              </a:tabLst>
            </a:pPr>
            <a:r>
              <a:rPr b="0" lang="en-US" sz="1000" spc="-1" strike="noStrike">
                <a:solidFill>
                  <a:srgbClr val="3d5e4a"/>
                </a:solidFill>
                <a:latin typeface="Calibri"/>
                <a:ea typeface="DejaVu Sans"/>
              </a:rPr>
              <a:t>Mild tension · Beginning dysregulation under stress</a:t>
            </a:r>
            <a:endParaRPr b="0" lang="en-US" sz="1000" spc="-1" strike="noStrike">
              <a:latin typeface="Arial"/>
            </a:endParaRPr>
          </a:p>
        </p:txBody>
      </p:sp>
      <p:sp>
        <p:nvSpPr>
          <p:cNvPr id="160" name="Shape 27"/>
          <p:cNvSpPr/>
          <p:nvPr/>
        </p:nvSpPr>
        <p:spPr>
          <a:xfrm>
            <a:off x="4709160" y="3420000"/>
            <a:ext cx="1141920" cy="401400"/>
          </a:xfrm>
          <a:prstGeom prst="roundRect">
            <a:avLst>
              <a:gd name="adj" fmla="val 15909"/>
            </a:avLst>
          </a:prstGeom>
          <a:solidFill>
            <a:srgbClr val="d4a017"/>
          </a:solidFill>
          <a:ln w="0">
            <a:noFill/>
          </a:ln>
        </p:spPr>
        <p:style>
          <a:lnRef idx="0"/>
          <a:fillRef idx="0"/>
          <a:effectRef idx="0"/>
          <a:fontRef idx="minor"/>
        </p:style>
      </p:sp>
      <p:sp>
        <p:nvSpPr>
          <p:cNvPr id="161" name="Text 28"/>
          <p:cNvSpPr/>
          <p:nvPr/>
        </p:nvSpPr>
        <p:spPr>
          <a:xfrm>
            <a:off x="4709160" y="3420000"/>
            <a:ext cx="1141920" cy="40140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100" spc="-1" strike="noStrike">
                <a:solidFill>
                  <a:srgbClr val="ffffff"/>
                </a:solidFill>
                <a:latin typeface="Calibri"/>
                <a:ea typeface="DejaVu Sans"/>
              </a:rPr>
              <a:t>3</a:t>
            </a:r>
            <a:endParaRPr b="0" lang="en-US" sz="1100" spc="-1" strike="noStrike">
              <a:latin typeface="Arial"/>
            </a:endParaRPr>
          </a:p>
        </p:txBody>
      </p:sp>
      <p:sp>
        <p:nvSpPr>
          <p:cNvPr id="162" name="Text 29"/>
          <p:cNvSpPr/>
          <p:nvPr/>
        </p:nvSpPr>
        <p:spPr>
          <a:xfrm>
            <a:off x="5989320" y="3456360"/>
            <a:ext cx="2559240" cy="383040"/>
          </a:xfrm>
          <a:prstGeom prst="rect">
            <a:avLst/>
          </a:prstGeom>
          <a:noFill/>
          <a:ln w="0">
            <a:noFill/>
          </a:ln>
        </p:spPr>
        <p:style>
          <a:lnRef idx="0"/>
          <a:fillRef idx="0"/>
          <a:effectRef idx="0"/>
          <a:fontRef idx="minor"/>
        </p:style>
        <p:txBody>
          <a:bodyPr lIns="90000" rIns="90000" tIns="45000" bIns="45000" anchor="ctr">
            <a:noAutofit/>
          </a:bodyPr>
          <a:p>
            <a:pPr>
              <a:lnSpc>
                <a:spcPct val="120000"/>
              </a:lnSpc>
              <a:buNone/>
              <a:tabLst>
                <a:tab algn="l" pos="0"/>
              </a:tabLst>
            </a:pPr>
            <a:r>
              <a:rPr b="0" lang="en-US" sz="1000" spc="-1" strike="noStrike">
                <a:solidFill>
                  <a:srgbClr val="3d5e4a"/>
                </a:solidFill>
                <a:latin typeface="Calibri"/>
                <a:ea typeface="DejaVu Sans"/>
              </a:rPr>
              <a:t>Chronic stress · Autonomic imbalance · Disrupted flow</a:t>
            </a:r>
            <a:endParaRPr b="0" lang="en-US" sz="1000" spc="-1" strike="noStrike">
              <a:latin typeface="Arial"/>
            </a:endParaRPr>
          </a:p>
        </p:txBody>
      </p:sp>
      <p:sp>
        <p:nvSpPr>
          <p:cNvPr id="163" name="Shape 30"/>
          <p:cNvSpPr/>
          <p:nvPr/>
        </p:nvSpPr>
        <p:spPr>
          <a:xfrm>
            <a:off x="4709160" y="4169520"/>
            <a:ext cx="1141920" cy="401400"/>
          </a:xfrm>
          <a:prstGeom prst="roundRect">
            <a:avLst>
              <a:gd name="adj" fmla="val 15909"/>
            </a:avLst>
          </a:prstGeom>
          <a:solidFill>
            <a:srgbClr val="c0392b"/>
          </a:solidFill>
          <a:ln w="0">
            <a:noFill/>
          </a:ln>
        </p:spPr>
        <p:style>
          <a:lnRef idx="0"/>
          <a:fillRef idx="0"/>
          <a:effectRef idx="0"/>
          <a:fontRef idx="minor"/>
        </p:style>
      </p:sp>
      <p:sp>
        <p:nvSpPr>
          <p:cNvPr id="164" name="Text 31"/>
          <p:cNvSpPr/>
          <p:nvPr/>
        </p:nvSpPr>
        <p:spPr>
          <a:xfrm>
            <a:off x="4709160" y="4169520"/>
            <a:ext cx="1141920" cy="40140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100" spc="-1" strike="noStrike">
                <a:solidFill>
                  <a:srgbClr val="ffffff"/>
                </a:solidFill>
                <a:latin typeface="Calibri"/>
                <a:ea typeface="DejaVu Sans"/>
              </a:rPr>
              <a:t>1-2</a:t>
            </a:r>
            <a:endParaRPr b="0" lang="en-US" sz="1100" spc="-1" strike="noStrike">
              <a:latin typeface="Arial"/>
            </a:endParaRPr>
          </a:p>
        </p:txBody>
      </p:sp>
      <p:sp>
        <p:nvSpPr>
          <p:cNvPr id="165" name="Text 32"/>
          <p:cNvSpPr/>
          <p:nvPr/>
        </p:nvSpPr>
        <p:spPr>
          <a:xfrm>
            <a:off x="5989320" y="4206240"/>
            <a:ext cx="2559240" cy="383040"/>
          </a:xfrm>
          <a:prstGeom prst="rect">
            <a:avLst/>
          </a:prstGeom>
          <a:noFill/>
          <a:ln w="0">
            <a:noFill/>
          </a:ln>
        </p:spPr>
        <p:style>
          <a:lnRef idx="0"/>
          <a:fillRef idx="0"/>
          <a:effectRef idx="0"/>
          <a:fontRef idx="minor"/>
        </p:style>
        <p:txBody>
          <a:bodyPr lIns="90000" rIns="90000" tIns="45000" bIns="45000" anchor="ctr">
            <a:noAutofit/>
          </a:bodyPr>
          <a:p>
            <a:pPr>
              <a:lnSpc>
                <a:spcPct val="120000"/>
              </a:lnSpc>
              <a:buNone/>
              <a:tabLst>
                <a:tab algn="l" pos="0"/>
              </a:tabLst>
            </a:pPr>
            <a:r>
              <a:rPr b="0" lang="en-US" sz="1000" spc="-1" strike="noStrike">
                <a:solidFill>
                  <a:srgbClr val="3d5e4a"/>
                </a:solidFill>
                <a:latin typeface="Calibri"/>
                <a:ea typeface="DejaVu Sans"/>
              </a:rPr>
              <a:t>Nervous exhaustion · Fight-or-flight dominance</a:t>
            </a:r>
            <a:endParaRPr b="0" lang="en-US" sz="10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f8f5"/>
        </a:solidFill>
      </p:bgPr>
    </p:bg>
    <p:spTree>
      <p:nvGrpSpPr>
        <p:cNvPr id="1" name=""/>
        <p:cNvGrpSpPr/>
        <p:nvPr/>
      </p:nvGrpSpPr>
      <p:grpSpPr>
        <a:xfrm>
          <a:off x="0" y="0"/>
          <a:ext cx="0" cy="0"/>
          <a:chOff x="0" y="0"/>
          <a:chExt cx="0" cy="0"/>
        </a:xfrm>
      </p:grpSpPr>
      <p:sp>
        <p:nvSpPr>
          <p:cNvPr id="166" name="Shape 0"/>
          <p:cNvSpPr/>
          <p:nvPr/>
        </p:nvSpPr>
        <p:spPr>
          <a:xfrm>
            <a:off x="457200" y="182880"/>
            <a:ext cx="2376360" cy="346320"/>
          </a:xfrm>
          <a:prstGeom prst="roundRect">
            <a:avLst>
              <a:gd name="adj" fmla="val 18421"/>
            </a:avLst>
          </a:prstGeom>
          <a:solidFill>
            <a:srgbClr val="1a3d2b"/>
          </a:solidFill>
          <a:ln w="0">
            <a:noFill/>
          </a:ln>
        </p:spPr>
        <p:style>
          <a:lnRef idx="0"/>
          <a:fillRef idx="0"/>
          <a:effectRef idx="0"/>
          <a:fontRef idx="minor"/>
        </p:style>
      </p:sp>
      <p:sp>
        <p:nvSpPr>
          <p:cNvPr id="167" name="Text 1"/>
          <p:cNvSpPr/>
          <p:nvPr/>
        </p:nvSpPr>
        <p:spPr>
          <a:xfrm>
            <a:off x="457200" y="182880"/>
            <a:ext cx="2376360" cy="34632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000" spc="-1" strike="noStrike">
                <a:solidFill>
                  <a:srgbClr val="c8ddd0"/>
                </a:solidFill>
                <a:latin typeface="Calibri"/>
                <a:ea typeface="DejaVu Sans"/>
              </a:rPr>
              <a:t>INDEX C</a:t>
            </a:r>
            <a:endParaRPr b="0" lang="en-US" sz="1000" spc="-1" strike="noStrike">
              <a:latin typeface="Arial"/>
            </a:endParaRPr>
          </a:p>
        </p:txBody>
      </p:sp>
      <p:sp>
        <p:nvSpPr>
          <p:cNvPr id="168" name="Text 2"/>
          <p:cNvSpPr/>
          <p:nvPr/>
        </p:nvSpPr>
        <p:spPr>
          <a:xfrm>
            <a:off x="457200" y="621720"/>
            <a:ext cx="8228520" cy="4561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2600" spc="-1" strike="noStrike">
                <a:solidFill>
                  <a:srgbClr val="1a3d2b"/>
                </a:solidFill>
                <a:latin typeface="Calibri"/>
                <a:ea typeface="DejaVu Sans"/>
              </a:rPr>
              <a:t>Telluric &amp; Yin Resonance</a:t>
            </a:r>
            <a:endParaRPr b="0" lang="en-US" sz="2600" spc="-1" strike="noStrike">
              <a:latin typeface="Arial"/>
            </a:endParaRPr>
          </a:p>
        </p:txBody>
      </p:sp>
      <p:sp>
        <p:nvSpPr>
          <p:cNvPr id="169" name="Text 3"/>
          <p:cNvSpPr/>
          <p:nvPr/>
        </p:nvSpPr>
        <p:spPr>
          <a:xfrm>
            <a:off x="457200" y="1078920"/>
            <a:ext cx="822852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i="1" lang="en-US" sz="1200" spc="-1" strike="noStrike">
                <a:solidFill>
                  <a:srgbClr val="6b8f7a"/>
                </a:solidFill>
                <a:latin typeface="Calibri"/>
                <a:ea typeface="DejaVu Sans"/>
              </a:rPr>
              <a:t>Earth / Yin grounding  •  Graded 1 to 5</a:t>
            </a:r>
            <a:endParaRPr b="0" lang="en-US" sz="1200" spc="-1" strike="noStrike">
              <a:latin typeface="Arial"/>
            </a:endParaRPr>
          </a:p>
        </p:txBody>
      </p:sp>
      <p:sp>
        <p:nvSpPr>
          <p:cNvPr id="170" name="Shape 4"/>
          <p:cNvSpPr/>
          <p:nvPr/>
        </p:nvSpPr>
        <p:spPr>
          <a:xfrm>
            <a:off x="457200" y="1417320"/>
            <a:ext cx="3656520" cy="1690560"/>
          </a:xfrm>
          <a:prstGeom prst="rect">
            <a:avLst/>
          </a:prstGeom>
          <a:solidFill>
            <a:srgbClr val="ffffff"/>
          </a:solidFill>
          <a:ln w="1524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171" name="Shape 5"/>
          <p:cNvSpPr/>
          <p:nvPr/>
        </p:nvSpPr>
        <p:spPr>
          <a:xfrm>
            <a:off x="457200" y="1417320"/>
            <a:ext cx="53640" cy="1690560"/>
          </a:xfrm>
          <a:prstGeom prst="rect">
            <a:avLst/>
          </a:prstGeom>
          <a:solidFill>
            <a:srgbClr val="4a7c59"/>
          </a:solidFill>
          <a:ln w="0">
            <a:noFill/>
          </a:ln>
        </p:spPr>
        <p:style>
          <a:lnRef idx="0"/>
          <a:fillRef idx="0"/>
          <a:effectRef idx="0"/>
          <a:fontRef idx="minor"/>
        </p:style>
      </p:sp>
      <p:sp>
        <p:nvSpPr>
          <p:cNvPr id="172" name="Shape WIM"/>
          <p:cNvSpPr/>
          <p:nvPr/>
        </p:nvSpPr>
        <p:spPr>
          <a:xfrm>
            <a:off x="457200" y="3246120"/>
            <a:ext cx="3656520" cy="821880"/>
          </a:xfrm>
          <a:prstGeom prst="rect">
            <a:avLst/>
          </a:prstGeom>
          <a:solidFill>
            <a:srgbClr val="ffffff"/>
          </a:solidFill>
          <a:ln w="1524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173" name="Shape WIM bar"/>
          <p:cNvSpPr/>
          <p:nvPr/>
        </p:nvSpPr>
        <p:spPr>
          <a:xfrm>
            <a:off x="457200" y="3246120"/>
            <a:ext cx="53640" cy="821880"/>
          </a:xfrm>
          <a:prstGeom prst="rect">
            <a:avLst/>
          </a:prstGeom>
          <a:solidFill>
            <a:srgbClr val="4a7c59"/>
          </a:solidFill>
          <a:ln w="0">
            <a:noFill/>
          </a:ln>
        </p:spPr>
        <p:style>
          <a:lnRef idx="0"/>
          <a:fillRef idx="0"/>
          <a:effectRef idx="0"/>
          <a:fontRef idx="minor"/>
        </p:style>
      </p:sp>
      <p:sp>
        <p:nvSpPr>
          <p:cNvPr id="174" name="Text WIM title"/>
          <p:cNvSpPr/>
          <p:nvPr/>
        </p:nvSpPr>
        <p:spPr>
          <a:xfrm>
            <a:off x="594360" y="3291840"/>
            <a:ext cx="338220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50" spc="-1" strike="noStrike">
                <a:solidFill>
                  <a:srgbClr val="1a3d2b"/>
                </a:solidFill>
                <a:latin typeface="Calibri"/>
                <a:ea typeface="DejaVu Sans"/>
              </a:rPr>
              <a:t>Where It Is Measured</a:t>
            </a:r>
            <a:endParaRPr b="0" lang="en-US" sz="1150" spc="-1" strike="noStrike">
              <a:latin typeface="Arial"/>
            </a:endParaRPr>
          </a:p>
        </p:txBody>
      </p:sp>
      <p:sp>
        <p:nvSpPr>
          <p:cNvPr id="175" name="Shape WIM1"/>
          <p:cNvSpPr/>
          <p:nvPr/>
        </p:nvSpPr>
        <p:spPr>
          <a:xfrm>
            <a:off x="685800" y="3630240"/>
            <a:ext cx="108720" cy="108720"/>
          </a:xfrm>
          <a:prstGeom prst="ellipse">
            <a:avLst/>
          </a:prstGeom>
          <a:solidFill>
            <a:srgbClr val="4a7c59"/>
          </a:solidFill>
          <a:ln w="0">
            <a:noFill/>
          </a:ln>
        </p:spPr>
        <p:style>
          <a:lnRef idx="0"/>
          <a:fillRef idx="0"/>
          <a:effectRef idx="0"/>
          <a:fontRef idx="minor"/>
        </p:style>
      </p:sp>
      <p:sp>
        <p:nvSpPr>
          <p:cNvPr id="176" name="Text WIM1"/>
          <p:cNvSpPr/>
          <p:nvPr/>
        </p:nvSpPr>
        <p:spPr>
          <a:xfrm>
            <a:off x="868680" y="3584520"/>
            <a:ext cx="301644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Feet (left &amp; right)</a:t>
            </a:r>
            <a:endParaRPr b="0" lang="en-US" sz="1100" spc="-1" strike="noStrike">
              <a:latin typeface="Arial"/>
            </a:endParaRPr>
          </a:p>
        </p:txBody>
      </p:sp>
      <p:sp>
        <p:nvSpPr>
          <p:cNvPr id="177" name="Text 6"/>
          <p:cNvSpPr/>
          <p:nvPr/>
        </p:nvSpPr>
        <p:spPr>
          <a:xfrm>
            <a:off x="594360" y="1481400"/>
            <a:ext cx="338220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200" spc="-1" strike="noStrike">
                <a:solidFill>
                  <a:srgbClr val="1a3d2b"/>
                </a:solidFill>
                <a:latin typeface="Calibri"/>
                <a:ea typeface="DejaVu Sans"/>
              </a:rPr>
              <a:t>What It Measures</a:t>
            </a:r>
            <a:endParaRPr b="0" lang="en-US" sz="1200" spc="-1" strike="noStrike">
              <a:latin typeface="Arial"/>
            </a:endParaRPr>
          </a:p>
        </p:txBody>
      </p:sp>
      <p:sp>
        <p:nvSpPr>
          <p:cNvPr id="178" name="Shape 7"/>
          <p:cNvSpPr/>
          <p:nvPr/>
        </p:nvSpPr>
        <p:spPr>
          <a:xfrm>
            <a:off x="685800" y="1847160"/>
            <a:ext cx="108720" cy="108720"/>
          </a:xfrm>
          <a:prstGeom prst="ellipse">
            <a:avLst/>
          </a:prstGeom>
          <a:solidFill>
            <a:srgbClr val="4a7c59"/>
          </a:solidFill>
          <a:ln w="0">
            <a:noFill/>
          </a:ln>
        </p:spPr>
        <p:style>
          <a:lnRef idx="0"/>
          <a:fillRef idx="0"/>
          <a:effectRef idx="0"/>
          <a:fontRef idx="minor"/>
        </p:style>
      </p:sp>
      <p:sp>
        <p:nvSpPr>
          <p:cNvPr id="179" name="Text 8"/>
          <p:cNvSpPr/>
          <p:nvPr/>
        </p:nvSpPr>
        <p:spPr>
          <a:xfrm>
            <a:off x="868680" y="1801440"/>
            <a:ext cx="301644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Structural balance</a:t>
            </a:r>
            <a:endParaRPr b="0" lang="en-US" sz="1100" spc="-1" strike="noStrike">
              <a:latin typeface="Arial"/>
            </a:endParaRPr>
          </a:p>
        </p:txBody>
      </p:sp>
      <p:sp>
        <p:nvSpPr>
          <p:cNvPr id="180" name="Shape 9"/>
          <p:cNvSpPr/>
          <p:nvPr/>
        </p:nvSpPr>
        <p:spPr>
          <a:xfrm>
            <a:off x="685800" y="2121480"/>
            <a:ext cx="108720" cy="108720"/>
          </a:xfrm>
          <a:prstGeom prst="ellipse">
            <a:avLst/>
          </a:prstGeom>
          <a:solidFill>
            <a:srgbClr val="4a7c59"/>
          </a:solidFill>
          <a:ln w="0">
            <a:noFill/>
          </a:ln>
        </p:spPr>
        <p:style>
          <a:lnRef idx="0"/>
          <a:fillRef idx="0"/>
          <a:effectRef idx="0"/>
          <a:fontRef idx="minor"/>
        </p:style>
      </p:sp>
      <p:sp>
        <p:nvSpPr>
          <p:cNvPr id="181" name="Text 10"/>
          <p:cNvSpPr/>
          <p:nvPr/>
        </p:nvSpPr>
        <p:spPr>
          <a:xfrm>
            <a:off x="868680" y="2075760"/>
            <a:ext cx="301644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Skeletal system resonance</a:t>
            </a:r>
            <a:endParaRPr b="0" lang="en-US" sz="1100" spc="-1" strike="noStrike">
              <a:latin typeface="Arial"/>
            </a:endParaRPr>
          </a:p>
        </p:txBody>
      </p:sp>
      <p:sp>
        <p:nvSpPr>
          <p:cNvPr id="182" name="Shape 11"/>
          <p:cNvSpPr/>
          <p:nvPr/>
        </p:nvSpPr>
        <p:spPr>
          <a:xfrm>
            <a:off x="685800" y="2395800"/>
            <a:ext cx="108720" cy="108720"/>
          </a:xfrm>
          <a:prstGeom prst="ellipse">
            <a:avLst/>
          </a:prstGeom>
          <a:solidFill>
            <a:srgbClr val="4a7c59"/>
          </a:solidFill>
          <a:ln w="0">
            <a:noFill/>
          </a:ln>
        </p:spPr>
        <p:style>
          <a:lnRef idx="0"/>
          <a:fillRef idx="0"/>
          <a:effectRef idx="0"/>
          <a:fontRef idx="minor"/>
        </p:style>
      </p:sp>
      <p:sp>
        <p:nvSpPr>
          <p:cNvPr id="183" name="Text 12"/>
          <p:cNvSpPr/>
          <p:nvPr/>
        </p:nvSpPr>
        <p:spPr>
          <a:xfrm>
            <a:off x="868680" y="2350080"/>
            <a:ext cx="301644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Physical stability / grounding</a:t>
            </a:r>
            <a:endParaRPr b="0" lang="en-US" sz="1100" spc="-1" strike="noStrike">
              <a:latin typeface="Arial"/>
            </a:endParaRPr>
          </a:p>
        </p:txBody>
      </p:sp>
      <p:sp>
        <p:nvSpPr>
          <p:cNvPr id="184" name="Shape 13"/>
          <p:cNvSpPr/>
          <p:nvPr/>
        </p:nvSpPr>
        <p:spPr>
          <a:xfrm>
            <a:off x="685800" y="2670120"/>
            <a:ext cx="108720" cy="108720"/>
          </a:xfrm>
          <a:prstGeom prst="ellipse">
            <a:avLst/>
          </a:prstGeom>
          <a:solidFill>
            <a:srgbClr val="4a7c59"/>
          </a:solidFill>
          <a:ln w="0">
            <a:noFill/>
          </a:ln>
        </p:spPr>
        <p:style>
          <a:lnRef idx="0"/>
          <a:fillRef idx="0"/>
          <a:effectRef idx="0"/>
          <a:fontRef idx="minor"/>
        </p:style>
      </p:sp>
      <p:sp>
        <p:nvSpPr>
          <p:cNvPr id="185" name="Text 14"/>
          <p:cNvSpPr/>
          <p:nvPr/>
        </p:nvSpPr>
        <p:spPr>
          <a:xfrm>
            <a:off x="868680" y="2624400"/>
            <a:ext cx="301644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Geopathic or environmental influence</a:t>
            </a:r>
            <a:endParaRPr b="0" lang="en-US" sz="1100" spc="-1" strike="noStrike">
              <a:latin typeface="Arial"/>
            </a:endParaRPr>
          </a:p>
        </p:txBody>
      </p:sp>
      <p:sp>
        <p:nvSpPr>
          <p:cNvPr id="186" name="Shape 15"/>
          <p:cNvSpPr/>
          <p:nvPr/>
        </p:nvSpPr>
        <p:spPr>
          <a:xfrm>
            <a:off x="4343400" y="1417320"/>
            <a:ext cx="4388040" cy="639000"/>
          </a:xfrm>
          <a:prstGeom prst="rect">
            <a:avLst/>
          </a:prstGeom>
          <a:solidFill>
            <a:srgbClr val="ffffff"/>
          </a:solidFill>
          <a:ln w="25400">
            <a:solidFill>
              <a:srgbClr val="1a7a4a"/>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187" name="Shape 16"/>
          <p:cNvSpPr/>
          <p:nvPr/>
        </p:nvSpPr>
        <p:spPr>
          <a:xfrm>
            <a:off x="4343400" y="1417320"/>
            <a:ext cx="53640" cy="639000"/>
          </a:xfrm>
          <a:prstGeom prst="rect">
            <a:avLst/>
          </a:prstGeom>
          <a:solidFill>
            <a:srgbClr val="1a7a4a"/>
          </a:solidFill>
          <a:ln w="0">
            <a:noFill/>
          </a:ln>
        </p:spPr>
        <p:style>
          <a:lnRef idx="0"/>
          <a:fillRef idx="0"/>
          <a:effectRef idx="0"/>
          <a:fontRef idx="minor"/>
        </p:style>
      </p:sp>
      <p:sp>
        <p:nvSpPr>
          <p:cNvPr id="188" name="Text 17"/>
          <p:cNvSpPr/>
          <p:nvPr/>
        </p:nvSpPr>
        <p:spPr>
          <a:xfrm>
            <a:off x="4471560" y="1454040"/>
            <a:ext cx="4113720" cy="227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00" spc="-1" strike="noStrike">
                <a:solidFill>
                  <a:srgbClr val="1a7a4a"/>
                </a:solidFill>
                <a:latin typeface="Calibri"/>
                <a:ea typeface="DejaVu Sans"/>
              </a:rPr>
              <a:t>Grade 5 – Fully Aligned</a:t>
            </a:r>
            <a:endParaRPr b="0" lang="en-US" sz="1100" spc="-1" strike="noStrike">
              <a:latin typeface="Arial"/>
            </a:endParaRPr>
          </a:p>
        </p:txBody>
      </p:sp>
      <p:sp>
        <p:nvSpPr>
          <p:cNvPr id="189" name="Text 18"/>
          <p:cNvSpPr/>
          <p:nvPr/>
        </p:nvSpPr>
        <p:spPr>
          <a:xfrm>
            <a:off x="4471560" y="1691640"/>
            <a:ext cx="4113720" cy="327960"/>
          </a:xfrm>
          <a:prstGeom prst="rect">
            <a:avLst/>
          </a:prstGeom>
          <a:noFill/>
          <a:ln w="0">
            <a:noFill/>
          </a:ln>
        </p:spPr>
        <p:style>
          <a:lnRef idx="0"/>
          <a:fillRef idx="0"/>
          <a:effectRef idx="0"/>
          <a:fontRef idx="minor"/>
        </p:style>
        <p:txBody>
          <a:bodyPr lIns="90000" rIns="90000" tIns="45000" bIns="45000" anchor="ctr">
            <a:noAutofit/>
          </a:bodyPr>
          <a:p>
            <a:pPr>
              <a:lnSpc>
                <a:spcPct val="120000"/>
              </a:lnSpc>
              <a:buNone/>
              <a:tabLst>
                <a:tab algn="l" pos="0"/>
              </a:tabLst>
            </a:pPr>
            <a:r>
              <a:rPr b="0" lang="en-US" sz="950" spc="-1" strike="noStrike">
                <a:solidFill>
                  <a:srgbClr val="3d5e4a"/>
                </a:solidFill>
                <a:latin typeface="Calibri"/>
                <a:ea typeface="DejaVu Sans"/>
              </a:rPr>
              <a:t>Strong grounding · Structural coherence · Calm parasympathetic regulation</a:t>
            </a:r>
            <a:endParaRPr b="0" lang="en-US" sz="950" spc="-1" strike="noStrike">
              <a:latin typeface="Arial"/>
            </a:endParaRPr>
          </a:p>
        </p:txBody>
      </p:sp>
      <p:sp>
        <p:nvSpPr>
          <p:cNvPr id="190" name="Shape 19"/>
          <p:cNvSpPr/>
          <p:nvPr/>
        </p:nvSpPr>
        <p:spPr>
          <a:xfrm>
            <a:off x="4343400" y="2121480"/>
            <a:ext cx="4388040" cy="639000"/>
          </a:xfrm>
          <a:prstGeom prst="rect">
            <a:avLst/>
          </a:prstGeom>
          <a:solidFill>
            <a:srgbClr val="ffffff"/>
          </a:solidFill>
          <a:ln w="25400">
            <a:solidFill>
              <a:srgbClr val="4a9e6a"/>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191" name="Shape 20"/>
          <p:cNvSpPr/>
          <p:nvPr/>
        </p:nvSpPr>
        <p:spPr>
          <a:xfrm>
            <a:off x="4343400" y="2121480"/>
            <a:ext cx="53640" cy="639000"/>
          </a:xfrm>
          <a:prstGeom prst="rect">
            <a:avLst/>
          </a:prstGeom>
          <a:solidFill>
            <a:srgbClr val="4a9e6a"/>
          </a:solidFill>
          <a:ln w="0">
            <a:noFill/>
          </a:ln>
        </p:spPr>
        <p:style>
          <a:lnRef idx="0"/>
          <a:fillRef idx="0"/>
          <a:effectRef idx="0"/>
          <a:fontRef idx="minor"/>
        </p:style>
      </p:sp>
      <p:sp>
        <p:nvSpPr>
          <p:cNvPr id="192" name="Text 21"/>
          <p:cNvSpPr/>
          <p:nvPr/>
        </p:nvSpPr>
        <p:spPr>
          <a:xfrm>
            <a:off x="4471560" y="2157840"/>
            <a:ext cx="4113720" cy="227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00" spc="-1" strike="noStrike">
                <a:solidFill>
                  <a:srgbClr val="4a9e6a"/>
                </a:solidFill>
                <a:latin typeface="Calibri"/>
                <a:ea typeface="DejaVu Sans"/>
              </a:rPr>
              <a:t>Grade 4 – Mostly Aligned</a:t>
            </a:r>
            <a:endParaRPr b="0" lang="en-US" sz="1100" spc="-1" strike="noStrike">
              <a:latin typeface="Arial"/>
            </a:endParaRPr>
          </a:p>
        </p:txBody>
      </p:sp>
      <p:sp>
        <p:nvSpPr>
          <p:cNvPr id="193" name="Text 22"/>
          <p:cNvSpPr/>
          <p:nvPr/>
        </p:nvSpPr>
        <p:spPr>
          <a:xfrm>
            <a:off x="4471560" y="2395800"/>
            <a:ext cx="4113720" cy="327960"/>
          </a:xfrm>
          <a:prstGeom prst="rect">
            <a:avLst/>
          </a:prstGeom>
          <a:noFill/>
          <a:ln w="0">
            <a:noFill/>
          </a:ln>
        </p:spPr>
        <p:style>
          <a:lnRef idx="0"/>
          <a:fillRef idx="0"/>
          <a:effectRef idx="0"/>
          <a:fontRef idx="minor"/>
        </p:style>
        <p:txBody>
          <a:bodyPr lIns="90000" rIns="90000" tIns="45000" bIns="45000" anchor="ctr">
            <a:noAutofit/>
          </a:bodyPr>
          <a:p>
            <a:pPr>
              <a:lnSpc>
                <a:spcPct val="120000"/>
              </a:lnSpc>
              <a:buNone/>
              <a:tabLst>
                <a:tab algn="l" pos="0"/>
              </a:tabLst>
            </a:pPr>
            <a:r>
              <a:rPr b="0" lang="en-US" sz="950" spc="-1" strike="noStrike">
                <a:solidFill>
                  <a:srgbClr val="3d5e4a"/>
                </a:solidFill>
                <a:latin typeface="Calibri"/>
                <a:ea typeface="DejaVu Sans"/>
              </a:rPr>
              <a:t>Good grounding · Mild tension under stress · Strong recovery</a:t>
            </a:r>
            <a:endParaRPr b="0" lang="en-US" sz="950" spc="-1" strike="noStrike">
              <a:latin typeface="Arial"/>
            </a:endParaRPr>
          </a:p>
        </p:txBody>
      </p:sp>
      <p:sp>
        <p:nvSpPr>
          <p:cNvPr id="194" name="Shape 23"/>
          <p:cNvSpPr/>
          <p:nvPr/>
        </p:nvSpPr>
        <p:spPr>
          <a:xfrm>
            <a:off x="4343400" y="2825640"/>
            <a:ext cx="4388040" cy="639000"/>
          </a:xfrm>
          <a:prstGeom prst="rect">
            <a:avLst/>
          </a:prstGeom>
          <a:solidFill>
            <a:srgbClr val="ffffff"/>
          </a:solidFill>
          <a:ln w="25400">
            <a:solidFill>
              <a:srgbClr val="d4a017"/>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195" name="Shape 24"/>
          <p:cNvSpPr/>
          <p:nvPr/>
        </p:nvSpPr>
        <p:spPr>
          <a:xfrm>
            <a:off x="4343400" y="2825640"/>
            <a:ext cx="53640" cy="639000"/>
          </a:xfrm>
          <a:prstGeom prst="rect">
            <a:avLst/>
          </a:prstGeom>
          <a:solidFill>
            <a:srgbClr val="d4a017"/>
          </a:solidFill>
          <a:ln w="0">
            <a:noFill/>
          </a:ln>
        </p:spPr>
        <p:style>
          <a:lnRef idx="0"/>
          <a:fillRef idx="0"/>
          <a:effectRef idx="0"/>
          <a:fontRef idx="minor"/>
        </p:style>
      </p:sp>
      <p:sp>
        <p:nvSpPr>
          <p:cNvPr id="196" name="Text 25"/>
          <p:cNvSpPr/>
          <p:nvPr/>
        </p:nvSpPr>
        <p:spPr>
          <a:xfrm>
            <a:off x="4471560" y="2862000"/>
            <a:ext cx="4113720" cy="227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00" spc="-1" strike="noStrike">
                <a:solidFill>
                  <a:srgbClr val="d4a017"/>
                </a:solidFill>
                <a:latin typeface="Calibri"/>
                <a:ea typeface="DejaVu Sans"/>
              </a:rPr>
              <a:t>Grade 3 – Moderate</a:t>
            </a:r>
            <a:endParaRPr b="0" lang="en-US" sz="1100" spc="-1" strike="noStrike">
              <a:latin typeface="Arial"/>
            </a:endParaRPr>
          </a:p>
        </p:txBody>
      </p:sp>
      <p:sp>
        <p:nvSpPr>
          <p:cNvPr id="197" name="Text 26"/>
          <p:cNvSpPr/>
          <p:nvPr/>
        </p:nvSpPr>
        <p:spPr>
          <a:xfrm>
            <a:off x="4471560" y="3099960"/>
            <a:ext cx="4113720" cy="327960"/>
          </a:xfrm>
          <a:prstGeom prst="rect">
            <a:avLst/>
          </a:prstGeom>
          <a:noFill/>
          <a:ln w="0">
            <a:noFill/>
          </a:ln>
        </p:spPr>
        <p:style>
          <a:lnRef idx="0"/>
          <a:fillRef idx="0"/>
          <a:effectRef idx="0"/>
          <a:fontRef idx="minor"/>
        </p:style>
        <p:txBody>
          <a:bodyPr lIns="90000" rIns="90000" tIns="45000" bIns="45000" anchor="ctr">
            <a:noAutofit/>
          </a:bodyPr>
          <a:p>
            <a:pPr>
              <a:lnSpc>
                <a:spcPct val="120000"/>
              </a:lnSpc>
              <a:buNone/>
              <a:tabLst>
                <a:tab algn="l" pos="0"/>
              </a:tabLst>
            </a:pPr>
            <a:r>
              <a:rPr b="0" lang="en-US" sz="950" spc="-1" strike="noStrike">
                <a:solidFill>
                  <a:srgbClr val="3d5e4a"/>
                </a:solidFill>
                <a:latin typeface="Calibri"/>
                <a:ea typeface="DejaVu Sans"/>
              </a:rPr>
              <a:t>Noticeable fluctuations · Postural compensation · Environmental sensitivity</a:t>
            </a:r>
            <a:endParaRPr b="0" lang="en-US" sz="950" spc="-1" strike="noStrike">
              <a:latin typeface="Arial"/>
            </a:endParaRPr>
          </a:p>
        </p:txBody>
      </p:sp>
      <p:sp>
        <p:nvSpPr>
          <p:cNvPr id="198" name="Shape 27"/>
          <p:cNvSpPr/>
          <p:nvPr/>
        </p:nvSpPr>
        <p:spPr>
          <a:xfrm>
            <a:off x="4343400" y="3529440"/>
            <a:ext cx="4388040" cy="639000"/>
          </a:xfrm>
          <a:prstGeom prst="rect">
            <a:avLst/>
          </a:prstGeom>
          <a:solidFill>
            <a:srgbClr val="ffffff"/>
          </a:solidFill>
          <a:ln w="25400">
            <a:solidFill>
              <a:srgbClr val="e0702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199" name="Shape 28"/>
          <p:cNvSpPr/>
          <p:nvPr/>
        </p:nvSpPr>
        <p:spPr>
          <a:xfrm>
            <a:off x="4343400" y="3529440"/>
            <a:ext cx="53640" cy="639000"/>
          </a:xfrm>
          <a:prstGeom prst="rect">
            <a:avLst/>
          </a:prstGeom>
          <a:solidFill>
            <a:srgbClr val="e07020"/>
          </a:solidFill>
          <a:ln w="0">
            <a:noFill/>
          </a:ln>
        </p:spPr>
        <p:style>
          <a:lnRef idx="0"/>
          <a:fillRef idx="0"/>
          <a:effectRef idx="0"/>
          <a:fontRef idx="minor"/>
        </p:style>
      </p:sp>
      <p:sp>
        <p:nvSpPr>
          <p:cNvPr id="200" name="Text 29"/>
          <p:cNvSpPr/>
          <p:nvPr/>
        </p:nvSpPr>
        <p:spPr>
          <a:xfrm>
            <a:off x="4471560" y="3566160"/>
            <a:ext cx="4113720" cy="227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00" spc="-1" strike="noStrike">
                <a:solidFill>
                  <a:srgbClr val="e07020"/>
                </a:solidFill>
                <a:latin typeface="Calibri"/>
                <a:ea typeface="DejaVu Sans"/>
              </a:rPr>
              <a:t>Grade 2 – Poorly Aligned</a:t>
            </a:r>
            <a:endParaRPr b="0" lang="en-US" sz="1100" spc="-1" strike="noStrike">
              <a:latin typeface="Arial"/>
            </a:endParaRPr>
          </a:p>
        </p:txBody>
      </p:sp>
      <p:sp>
        <p:nvSpPr>
          <p:cNvPr id="201" name="Text 30"/>
          <p:cNvSpPr/>
          <p:nvPr/>
        </p:nvSpPr>
        <p:spPr>
          <a:xfrm>
            <a:off x="4471560" y="3803760"/>
            <a:ext cx="4113720" cy="327960"/>
          </a:xfrm>
          <a:prstGeom prst="rect">
            <a:avLst/>
          </a:prstGeom>
          <a:noFill/>
          <a:ln w="0">
            <a:noFill/>
          </a:ln>
        </p:spPr>
        <p:style>
          <a:lnRef idx="0"/>
          <a:fillRef idx="0"/>
          <a:effectRef idx="0"/>
          <a:fontRef idx="minor"/>
        </p:style>
        <p:txBody>
          <a:bodyPr lIns="90000" rIns="90000" tIns="45000" bIns="45000" anchor="ctr">
            <a:noAutofit/>
          </a:bodyPr>
          <a:p>
            <a:pPr>
              <a:lnSpc>
                <a:spcPct val="120000"/>
              </a:lnSpc>
              <a:buNone/>
              <a:tabLst>
                <a:tab algn="l" pos="0"/>
              </a:tabLst>
            </a:pPr>
            <a:r>
              <a:rPr b="0" lang="en-US" sz="950" spc="-1" strike="noStrike">
                <a:solidFill>
                  <a:srgbClr val="3d5e4a"/>
                </a:solidFill>
                <a:latin typeface="Calibri"/>
                <a:ea typeface="DejaVu Sans"/>
              </a:rPr>
              <a:t>Weak grounding · Structural imbalance · Chronic tension</a:t>
            </a:r>
            <a:endParaRPr b="0" lang="en-US" sz="950" spc="-1" strike="noStrike">
              <a:latin typeface="Arial"/>
            </a:endParaRPr>
          </a:p>
        </p:txBody>
      </p:sp>
      <p:sp>
        <p:nvSpPr>
          <p:cNvPr id="202" name="Shape 31"/>
          <p:cNvSpPr/>
          <p:nvPr/>
        </p:nvSpPr>
        <p:spPr>
          <a:xfrm>
            <a:off x="4343400" y="4233600"/>
            <a:ext cx="4388040" cy="639000"/>
          </a:xfrm>
          <a:prstGeom prst="rect">
            <a:avLst/>
          </a:prstGeom>
          <a:solidFill>
            <a:srgbClr val="ffffff"/>
          </a:solidFill>
          <a:ln w="25400">
            <a:solidFill>
              <a:srgbClr val="c0392b"/>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203" name="Shape 32"/>
          <p:cNvSpPr/>
          <p:nvPr/>
        </p:nvSpPr>
        <p:spPr>
          <a:xfrm>
            <a:off x="4343400" y="4233600"/>
            <a:ext cx="53640" cy="639000"/>
          </a:xfrm>
          <a:prstGeom prst="rect">
            <a:avLst/>
          </a:prstGeom>
          <a:solidFill>
            <a:srgbClr val="c0392b"/>
          </a:solidFill>
          <a:ln w="0">
            <a:noFill/>
          </a:ln>
        </p:spPr>
        <p:style>
          <a:lnRef idx="0"/>
          <a:fillRef idx="0"/>
          <a:effectRef idx="0"/>
          <a:fontRef idx="minor"/>
        </p:style>
      </p:sp>
      <p:sp>
        <p:nvSpPr>
          <p:cNvPr id="204" name="Text 33"/>
          <p:cNvSpPr/>
          <p:nvPr/>
        </p:nvSpPr>
        <p:spPr>
          <a:xfrm>
            <a:off x="4471560" y="4270320"/>
            <a:ext cx="4113720" cy="227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00" spc="-1" strike="noStrike">
                <a:solidFill>
                  <a:srgbClr val="c0392b"/>
                </a:solidFill>
                <a:latin typeface="Calibri"/>
                <a:ea typeface="DejaVu Sans"/>
              </a:rPr>
              <a:t>Grade 1 – Not Aligned</a:t>
            </a:r>
            <a:endParaRPr b="0" lang="en-US" sz="1100" spc="-1" strike="noStrike">
              <a:latin typeface="Arial"/>
            </a:endParaRPr>
          </a:p>
        </p:txBody>
      </p:sp>
      <p:sp>
        <p:nvSpPr>
          <p:cNvPr id="205" name="Text 34"/>
          <p:cNvSpPr/>
          <p:nvPr/>
        </p:nvSpPr>
        <p:spPr>
          <a:xfrm>
            <a:off x="4471560" y="4507920"/>
            <a:ext cx="4113720" cy="327960"/>
          </a:xfrm>
          <a:prstGeom prst="rect">
            <a:avLst/>
          </a:prstGeom>
          <a:noFill/>
          <a:ln w="0">
            <a:noFill/>
          </a:ln>
        </p:spPr>
        <p:style>
          <a:lnRef idx="0"/>
          <a:fillRef idx="0"/>
          <a:effectRef idx="0"/>
          <a:fontRef idx="minor"/>
        </p:style>
        <p:txBody>
          <a:bodyPr lIns="90000" rIns="90000" tIns="45000" bIns="45000" anchor="ctr">
            <a:noAutofit/>
          </a:bodyPr>
          <a:p>
            <a:pPr>
              <a:lnSpc>
                <a:spcPct val="120000"/>
              </a:lnSpc>
              <a:buNone/>
              <a:tabLst>
                <a:tab algn="l" pos="0"/>
              </a:tabLst>
            </a:pPr>
            <a:r>
              <a:rPr b="0" lang="en-US" sz="950" spc="-1" strike="noStrike">
                <a:solidFill>
                  <a:srgbClr val="3d5e4a"/>
                </a:solidFill>
                <a:latin typeface="Calibri"/>
                <a:ea typeface="DejaVu Sans"/>
              </a:rPr>
              <a:t>Severe deficiency · High environmental stress reactivity · Difficulty staying calm</a:t>
            </a:r>
            <a:endParaRPr b="0" lang="en-US" sz="95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f8f5"/>
        </a:solidFill>
      </p:bgPr>
    </p:bg>
    <p:spTree>
      <p:nvGrpSpPr>
        <p:cNvPr id="1" name=""/>
        <p:cNvGrpSpPr/>
        <p:nvPr/>
      </p:nvGrpSpPr>
      <p:grpSpPr>
        <a:xfrm>
          <a:off x="0" y="0"/>
          <a:ext cx="0" cy="0"/>
          <a:chOff x="0" y="0"/>
          <a:chExt cx="0" cy="0"/>
        </a:xfrm>
      </p:grpSpPr>
      <p:sp>
        <p:nvSpPr>
          <p:cNvPr id="206" name="Shape 0"/>
          <p:cNvSpPr/>
          <p:nvPr/>
        </p:nvSpPr>
        <p:spPr>
          <a:xfrm>
            <a:off x="457200" y="182880"/>
            <a:ext cx="2376360" cy="346320"/>
          </a:xfrm>
          <a:prstGeom prst="roundRect">
            <a:avLst>
              <a:gd name="adj" fmla="val 18421"/>
            </a:avLst>
          </a:prstGeom>
          <a:solidFill>
            <a:srgbClr val="1a3d2b"/>
          </a:solidFill>
          <a:ln w="0">
            <a:noFill/>
          </a:ln>
        </p:spPr>
        <p:style>
          <a:lnRef idx="0"/>
          <a:fillRef idx="0"/>
          <a:effectRef idx="0"/>
          <a:fontRef idx="minor"/>
        </p:style>
      </p:sp>
      <p:sp>
        <p:nvSpPr>
          <p:cNvPr id="207" name="Text 1"/>
          <p:cNvSpPr/>
          <p:nvPr/>
        </p:nvSpPr>
        <p:spPr>
          <a:xfrm>
            <a:off x="457200" y="182880"/>
            <a:ext cx="2376360" cy="34632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000" spc="-1" strike="noStrike">
                <a:solidFill>
                  <a:srgbClr val="c8ddd0"/>
                </a:solidFill>
                <a:latin typeface="Calibri"/>
                <a:ea typeface="DejaVu Sans"/>
              </a:rPr>
              <a:t>INDEX D</a:t>
            </a:r>
            <a:endParaRPr b="0" lang="en-US" sz="1000" spc="-1" strike="noStrike">
              <a:latin typeface="Arial"/>
            </a:endParaRPr>
          </a:p>
        </p:txBody>
      </p:sp>
      <p:sp>
        <p:nvSpPr>
          <p:cNvPr id="208" name="Text 2"/>
          <p:cNvSpPr/>
          <p:nvPr/>
        </p:nvSpPr>
        <p:spPr>
          <a:xfrm>
            <a:off x="457200" y="621720"/>
            <a:ext cx="8228520" cy="4561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2600" spc="-1" strike="noStrike">
                <a:solidFill>
                  <a:srgbClr val="1a3d2b"/>
                </a:solidFill>
                <a:latin typeface="Calibri"/>
                <a:ea typeface="DejaVu Sans"/>
              </a:rPr>
              <a:t>Cosmic Energy Resonance</a:t>
            </a:r>
            <a:endParaRPr b="0" lang="en-US" sz="2600" spc="-1" strike="noStrike">
              <a:latin typeface="Arial"/>
            </a:endParaRPr>
          </a:p>
        </p:txBody>
      </p:sp>
      <p:sp>
        <p:nvSpPr>
          <p:cNvPr id="209" name="Text 3"/>
          <p:cNvSpPr/>
          <p:nvPr/>
        </p:nvSpPr>
        <p:spPr>
          <a:xfrm>
            <a:off x="457200" y="1078920"/>
            <a:ext cx="822852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i="1" lang="en-US" sz="1200" spc="-1" strike="noStrike">
                <a:solidFill>
                  <a:srgbClr val="6b8f7a"/>
                </a:solidFill>
                <a:latin typeface="Calibri"/>
                <a:ea typeface="DejaVu Sans"/>
              </a:rPr>
              <a:t>Heaven / Yang expansion  •  Graded 1 to 5</a:t>
            </a:r>
            <a:endParaRPr b="0" lang="en-US" sz="1200" spc="-1" strike="noStrike">
              <a:latin typeface="Arial"/>
            </a:endParaRPr>
          </a:p>
        </p:txBody>
      </p:sp>
      <p:sp>
        <p:nvSpPr>
          <p:cNvPr id="210" name="Shape 4"/>
          <p:cNvSpPr/>
          <p:nvPr/>
        </p:nvSpPr>
        <p:spPr>
          <a:xfrm>
            <a:off x="457200" y="1417320"/>
            <a:ext cx="3656520" cy="1690560"/>
          </a:xfrm>
          <a:prstGeom prst="rect">
            <a:avLst/>
          </a:prstGeom>
          <a:solidFill>
            <a:srgbClr val="ffffff"/>
          </a:solidFill>
          <a:ln w="1524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211" name="Shape 5"/>
          <p:cNvSpPr/>
          <p:nvPr/>
        </p:nvSpPr>
        <p:spPr>
          <a:xfrm>
            <a:off x="457200" y="1417320"/>
            <a:ext cx="53640" cy="1690560"/>
          </a:xfrm>
          <a:prstGeom prst="rect">
            <a:avLst/>
          </a:prstGeom>
          <a:solidFill>
            <a:srgbClr val="4a7c59"/>
          </a:solidFill>
          <a:ln w="0">
            <a:noFill/>
          </a:ln>
        </p:spPr>
        <p:style>
          <a:lnRef idx="0"/>
          <a:fillRef idx="0"/>
          <a:effectRef idx="0"/>
          <a:fontRef idx="minor"/>
        </p:style>
      </p:sp>
      <p:sp>
        <p:nvSpPr>
          <p:cNvPr id="212" name="Shape WIM"/>
          <p:cNvSpPr/>
          <p:nvPr/>
        </p:nvSpPr>
        <p:spPr>
          <a:xfrm>
            <a:off x="457200" y="3246120"/>
            <a:ext cx="3656520" cy="821880"/>
          </a:xfrm>
          <a:prstGeom prst="rect">
            <a:avLst/>
          </a:prstGeom>
          <a:solidFill>
            <a:srgbClr val="ffffff"/>
          </a:solidFill>
          <a:ln w="1524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213" name="Shape WIM bar"/>
          <p:cNvSpPr/>
          <p:nvPr/>
        </p:nvSpPr>
        <p:spPr>
          <a:xfrm>
            <a:off x="457200" y="3246120"/>
            <a:ext cx="53640" cy="821880"/>
          </a:xfrm>
          <a:prstGeom prst="rect">
            <a:avLst/>
          </a:prstGeom>
          <a:solidFill>
            <a:srgbClr val="4a7c59"/>
          </a:solidFill>
          <a:ln w="0">
            <a:noFill/>
          </a:ln>
        </p:spPr>
        <p:style>
          <a:lnRef idx="0"/>
          <a:fillRef idx="0"/>
          <a:effectRef idx="0"/>
          <a:fontRef idx="minor"/>
        </p:style>
      </p:sp>
      <p:sp>
        <p:nvSpPr>
          <p:cNvPr id="214" name="Text WIM title"/>
          <p:cNvSpPr/>
          <p:nvPr/>
        </p:nvSpPr>
        <p:spPr>
          <a:xfrm>
            <a:off x="594360" y="3291840"/>
            <a:ext cx="338220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50" spc="-1" strike="noStrike">
                <a:solidFill>
                  <a:srgbClr val="1a3d2b"/>
                </a:solidFill>
                <a:latin typeface="Calibri"/>
                <a:ea typeface="DejaVu Sans"/>
              </a:rPr>
              <a:t>Where It Is Measured</a:t>
            </a:r>
            <a:endParaRPr b="0" lang="en-US" sz="1150" spc="-1" strike="noStrike">
              <a:latin typeface="Arial"/>
            </a:endParaRPr>
          </a:p>
        </p:txBody>
      </p:sp>
      <p:sp>
        <p:nvSpPr>
          <p:cNvPr id="215" name="Shape WIM1"/>
          <p:cNvSpPr/>
          <p:nvPr/>
        </p:nvSpPr>
        <p:spPr>
          <a:xfrm>
            <a:off x="685800" y="3630240"/>
            <a:ext cx="108720" cy="108720"/>
          </a:xfrm>
          <a:prstGeom prst="ellipse">
            <a:avLst/>
          </a:prstGeom>
          <a:solidFill>
            <a:srgbClr val="4a7c59"/>
          </a:solidFill>
          <a:ln w="0">
            <a:noFill/>
          </a:ln>
        </p:spPr>
        <p:style>
          <a:lnRef idx="0"/>
          <a:fillRef idx="0"/>
          <a:effectRef idx="0"/>
          <a:fontRef idx="minor"/>
        </p:style>
      </p:sp>
      <p:sp>
        <p:nvSpPr>
          <p:cNvPr id="216" name="Text WIM1"/>
          <p:cNvSpPr/>
          <p:nvPr/>
        </p:nvSpPr>
        <p:spPr>
          <a:xfrm>
            <a:off x="868680" y="3584520"/>
            <a:ext cx="301644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Top of the head</a:t>
            </a:r>
            <a:endParaRPr b="0" lang="en-US" sz="1100" spc="-1" strike="noStrike">
              <a:latin typeface="Arial"/>
            </a:endParaRPr>
          </a:p>
        </p:txBody>
      </p:sp>
      <p:sp>
        <p:nvSpPr>
          <p:cNvPr id="217" name="Text 6"/>
          <p:cNvSpPr/>
          <p:nvPr/>
        </p:nvSpPr>
        <p:spPr>
          <a:xfrm>
            <a:off x="594360" y="1481400"/>
            <a:ext cx="338220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200" spc="-1" strike="noStrike">
                <a:solidFill>
                  <a:srgbClr val="1a3d2b"/>
                </a:solidFill>
                <a:latin typeface="Calibri"/>
                <a:ea typeface="DejaVu Sans"/>
              </a:rPr>
              <a:t>What It Measures</a:t>
            </a:r>
            <a:endParaRPr b="0" lang="en-US" sz="1200" spc="-1" strike="noStrike">
              <a:latin typeface="Arial"/>
            </a:endParaRPr>
          </a:p>
        </p:txBody>
      </p:sp>
      <p:sp>
        <p:nvSpPr>
          <p:cNvPr id="218" name="Shape 7"/>
          <p:cNvSpPr/>
          <p:nvPr/>
        </p:nvSpPr>
        <p:spPr>
          <a:xfrm>
            <a:off x="685800" y="1847160"/>
            <a:ext cx="108720" cy="108720"/>
          </a:xfrm>
          <a:prstGeom prst="ellipse">
            <a:avLst/>
          </a:prstGeom>
          <a:solidFill>
            <a:srgbClr val="4a7c59"/>
          </a:solidFill>
          <a:ln w="0">
            <a:noFill/>
          </a:ln>
        </p:spPr>
        <p:style>
          <a:lnRef idx="0"/>
          <a:fillRef idx="0"/>
          <a:effectRef idx="0"/>
          <a:fontRef idx="minor"/>
        </p:style>
      </p:sp>
      <p:sp>
        <p:nvSpPr>
          <p:cNvPr id="219" name="Text 8"/>
          <p:cNvSpPr/>
          <p:nvPr/>
        </p:nvSpPr>
        <p:spPr>
          <a:xfrm>
            <a:off x="868680" y="1801440"/>
            <a:ext cx="301644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Vertical connection (above–below axis)</a:t>
            </a:r>
            <a:endParaRPr b="0" lang="en-US" sz="1100" spc="-1" strike="noStrike">
              <a:latin typeface="Arial"/>
            </a:endParaRPr>
          </a:p>
        </p:txBody>
      </p:sp>
      <p:sp>
        <p:nvSpPr>
          <p:cNvPr id="220" name="Shape 9"/>
          <p:cNvSpPr/>
          <p:nvPr/>
        </p:nvSpPr>
        <p:spPr>
          <a:xfrm>
            <a:off x="685800" y="2121480"/>
            <a:ext cx="108720" cy="108720"/>
          </a:xfrm>
          <a:prstGeom prst="ellipse">
            <a:avLst/>
          </a:prstGeom>
          <a:solidFill>
            <a:srgbClr val="4a7c59"/>
          </a:solidFill>
          <a:ln w="0">
            <a:noFill/>
          </a:ln>
        </p:spPr>
        <p:style>
          <a:lnRef idx="0"/>
          <a:fillRef idx="0"/>
          <a:effectRef idx="0"/>
          <a:fontRef idx="minor"/>
        </p:style>
      </p:sp>
      <p:sp>
        <p:nvSpPr>
          <p:cNvPr id="221" name="Text 10"/>
          <p:cNvSpPr/>
          <p:nvPr/>
        </p:nvSpPr>
        <p:spPr>
          <a:xfrm>
            <a:off x="868680" y="2075760"/>
            <a:ext cx="301644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Celestial / atmospheric influence</a:t>
            </a:r>
            <a:endParaRPr b="0" lang="en-US" sz="1100" spc="-1" strike="noStrike">
              <a:latin typeface="Arial"/>
            </a:endParaRPr>
          </a:p>
        </p:txBody>
      </p:sp>
      <p:sp>
        <p:nvSpPr>
          <p:cNvPr id="222" name="Shape 11"/>
          <p:cNvSpPr/>
          <p:nvPr/>
        </p:nvSpPr>
        <p:spPr>
          <a:xfrm>
            <a:off x="685800" y="2395800"/>
            <a:ext cx="108720" cy="108720"/>
          </a:xfrm>
          <a:prstGeom prst="ellipse">
            <a:avLst/>
          </a:prstGeom>
          <a:solidFill>
            <a:srgbClr val="4a7c59"/>
          </a:solidFill>
          <a:ln w="0">
            <a:noFill/>
          </a:ln>
        </p:spPr>
        <p:style>
          <a:lnRef idx="0"/>
          <a:fillRef idx="0"/>
          <a:effectRef idx="0"/>
          <a:fontRef idx="minor"/>
        </p:style>
      </p:sp>
      <p:sp>
        <p:nvSpPr>
          <p:cNvPr id="223" name="Text 12"/>
          <p:cNvSpPr/>
          <p:nvPr/>
        </p:nvSpPr>
        <p:spPr>
          <a:xfrm>
            <a:off x="868680" y="2350080"/>
            <a:ext cx="301644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Expansion beyond the Earth field</a:t>
            </a:r>
            <a:endParaRPr b="0" lang="en-US" sz="1100" spc="-1" strike="noStrike">
              <a:latin typeface="Arial"/>
            </a:endParaRPr>
          </a:p>
        </p:txBody>
      </p:sp>
      <p:sp>
        <p:nvSpPr>
          <p:cNvPr id="224" name="Shape 13"/>
          <p:cNvSpPr/>
          <p:nvPr/>
        </p:nvSpPr>
        <p:spPr>
          <a:xfrm>
            <a:off x="685800" y="2670120"/>
            <a:ext cx="108720" cy="108720"/>
          </a:xfrm>
          <a:prstGeom prst="ellipse">
            <a:avLst/>
          </a:prstGeom>
          <a:solidFill>
            <a:srgbClr val="4a7c59"/>
          </a:solidFill>
          <a:ln w="0">
            <a:noFill/>
          </a:ln>
        </p:spPr>
        <p:style>
          <a:lnRef idx="0"/>
          <a:fillRef idx="0"/>
          <a:effectRef idx="0"/>
          <a:fontRef idx="minor"/>
        </p:style>
      </p:sp>
      <p:sp>
        <p:nvSpPr>
          <p:cNvPr id="225" name="Text 14"/>
          <p:cNvSpPr/>
          <p:nvPr/>
        </p:nvSpPr>
        <p:spPr>
          <a:xfrm>
            <a:off x="868680" y="2624400"/>
            <a:ext cx="301644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Higher-order field coherence</a:t>
            </a:r>
            <a:endParaRPr b="0" lang="en-US" sz="1100" spc="-1" strike="noStrike">
              <a:latin typeface="Arial"/>
            </a:endParaRPr>
          </a:p>
        </p:txBody>
      </p:sp>
      <p:sp>
        <p:nvSpPr>
          <p:cNvPr id="226" name="Shape 15"/>
          <p:cNvSpPr/>
          <p:nvPr/>
        </p:nvSpPr>
        <p:spPr>
          <a:xfrm>
            <a:off x="4343400" y="1417320"/>
            <a:ext cx="4388040" cy="639000"/>
          </a:xfrm>
          <a:prstGeom prst="rect">
            <a:avLst/>
          </a:prstGeom>
          <a:solidFill>
            <a:srgbClr val="ffffff"/>
          </a:solidFill>
          <a:ln w="25400">
            <a:solidFill>
              <a:srgbClr val="1a7a4a"/>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227" name="Shape 16"/>
          <p:cNvSpPr/>
          <p:nvPr/>
        </p:nvSpPr>
        <p:spPr>
          <a:xfrm>
            <a:off x="4343400" y="1417320"/>
            <a:ext cx="53640" cy="639000"/>
          </a:xfrm>
          <a:prstGeom prst="rect">
            <a:avLst/>
          </a:prstGeom>
          <a:solidFill>
            <a:srgbClr val="1a7a4a"/>
          </a:solidFill>
          <a:ln w="0">
            <a:noFill/>
          </a:ln>
        </p:spPr>
        <p:style>
          <a:lnRef idx="0"/>
          <a:fillRef idx="0"/>
          <a:effectRef idx="0"/>
          <a:fontRef idx="minor"/>
        </p:style>
      </p:sp>
      <p:sp>
        <p:nvSpPr>
          <p:cNvPr id="228" name="Text 17"/>
          <p:cNvSpPr/>
          <p:nvPr/>
        </p:nvSpPr>
        <p:spPr>
          <a:xfrm>
            <a:off x="4471560" y="1454040"/>
            <a:ext cx="4113720" cy="227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00" spc="-1" strike="noStrike">
                <a:solidFill>
                  <a:srgbClr val="1a7a4a"/>
                </a:solidFill>
                <a:latin typeface="Calibri"/>
                <a:ea typeface="DejaVu Sans"/>
              </a:rPr>
              <a:t>Grade 5</a:t>
            </a:r>
            <a:endParaRPr b="0" lang="en-US" sz="1100" spc="-1" strike="noStrike">
              <a:latin typeface="Arial"/>
            </a:endParaRPr>
          </a:p>
        </p:txBody>
      </p:sp>
      <p:sp>
        <p:nvSpPr>
          <p:cNvPr id="229" name="Text 18"/>
          <p:cNvSpPr/>
          <p:nvPr/>
        </p:nvSpPr>
        <p:spPr>
          <a:xfrm>
            <a:off x="4471560" y="1691640"/>
            <a:ext cx="4113720" cy="327960"/>
          </a:xfrm>
          <a:prstGeom prst="rect">
            <a:avLst/>
          </a:prstGeom>
          <a:noFill/>
          <a:ln w="0">
            <a:noFill/>
          </a:ln>
        </p:spPr>
        <p:style>
          <a:lnRef idx="0"/>
          <a:fillRef idx="0"/>
          <a:effectRef idx="0"/>
          <a:fontRef idx="minor"/>
        </p:style>
        <p:txBody>
          <a:bodyPr lIns="90000" rIns="90000" tIns="45000" bIns="45000" anchor="ctr">
            <a:noAutofit/>
          </a:bodyPr>
          <a:p>
            <a:pPr>
              <a:lnSpc>
                <a:spcPct val="120000"/>
              </a:lnSpc>
              <a:buNone/>
              <a:tabLst>
                <a:tab algn="l" pos="0"/>
              </a:tabLst>
            </a:pPr>
            <a:r>
              <a:rPr b="0" lang="en-US" sz="950" spc="-1" strike="noStrike">
                <a:solidFill>
                  <a:srgbClr val="3d5e4a"/>
                </a:solidFill>
                <a:latin typeface="Calibri"/>
                <a:ea typeface="DejaVu Sans"/>
              </a:rPr>
              <a:t>Strong vertical alignment · Clear mental openness · Harmonious intuition–reason integration</a:t>
            </a:r>
            <a:endParaRPr b="0" lang="en-US" sz="950" spc="-1" strike="noStrike">
              <a:latin typeface="Arial"/>
            </a:endParaRPr>
          </a:p>
        </p:txBody>
      </p:sp>
      <p:sp>
        <p:nvSpPr>
          <p:cNvPr id="230" name="Shape 19"/>
          <p:cNvSpPr/>
          <p:nvPr/>
        </p:nvSpPr>
        <p:spPr>
          <a:xfrm>
            <a:off x="4343400" y="2121480"/>
            <a:ext cx="4388040" cy="639000"/>
          </a:xfrm>
          <a:prstGeom prst="rect">
            <a:avLst/>
          </a:prstGeom>
          <a:solidFill>
            <a:srgbClr val="ffffff"/>
          </a:solidFill>
          <a:ln w="25400">
            <a:solidFill>
              <a:srgbClr val="4a9e6a"/>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231" name="Shape 20"/>
          <p:cNvSpPr/>
          <p:nvPr/>
        </p:nvSpPr>
        <p:spPr>
          <a:xfrm>
            <a:off x="4343400" y="2121480"/>
            <a:ext cx="53640" cy="639000"/>
          </a:xfrm>
          <a:prstGeom prst="rect">
            <a:avLst/>
          </a:prstGeom>
          <a:solidFill>
            <a:srgbClr val="4a9e6a"/>
          </a:solidFill>
          <a:ln w="0">
            <a:noFill/>
          </a:ln>
        </p:spPr>
        <p:style>
          <a:lnRef idx="0"/>
          <a:fillRef idx="0"/>
          <a:effectRef idx="0"/>
          <a:fontRef idx="minor"/>
        </p:style>
      </p:sp>
      <p:sp>
        <p:nvSpPr>
          <p:cNvPr id="232" name="Text 21"/>
          <p:cNvSpPr/>
          <p:nvPr/>
        </p:nvSpPr>
        <p:spPr>
          <a:xfrm>
            <a:off x="4471560" y="2157840"/>
            <a:ext cx="4113720" cy="227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00" spc="-1" strike="noStrike">
                <a:solidFill>
                  <a:srgbClr val="4a9e6a"/>
                </a:solidFill>
                <a:latin typeface="Calibri"/>
                <a:ea typeface="DejaVu Sans"/>
              </a:rPr>
              <a:t>Grade 4</a:t>
            </a:r>
            <a:endParaRPr b="0" lang="en-US" sz="1100" spc="-1" strike="noStrike">
              <a:latin typeface="Arial"/>
            </a:endParaRPr>
          </a:p>
        </p:txBody>
      </p:sp>
      <p:sp>
        <p:nvSpPr>
          <p:cNvPr id="233" name="Text 22"/>
          <p:cNvSpPr/>
          <p:nvPr/>
        </p:nvSpPr>
        <p:spPr>
          <a:xfrm>
            <a:off x="4471560" y="2395800"/>
            <a:ext cx="4113720" cy="327960"/>
          </a:xfrm>
          <a:prstGeom prst="rect">
            <a:avLst/>
          </a:prstGeom>
          <a:noFill/>
          <a:ln w="0">
            <a:noFill/>
          </a:ln>
        </p:spPr>
        <p:style>
          <a:lnRef idx="0"/>
          <a:fillRef idx="0"/>
          <a:effectRef idx="0"/>
          <a:fontRef idx="minor"/>
        </p:style>
        <p:txBody>
          <a:bodyPr lIns="90000" rIns="90000" tIns="45000" bIns="45000" anchor="ctr">
            <a:noAutofit/>
          </a:bodyPr>
          <a:p>
            <a:pPr>
              <a:lnSpc>
                <a:spcPct val="120000"/>
              </a:lnSpc>
              <a:buNone/>
              <a:tabLst>
                <a:tab algn="l" pos="0"/>
              </a:tabLst>
            </a:pPr>
            <a:r>
              <a:rPr b="0" lang="en-US" sz="950" spc="-1" strike="noStrike">
                <a:solidFill>
                  <a:srgbClr val="3d5e4a"/>
                </a:solidFill>
                <a:latin typeface="Calibri"/>
                <a:ea typeface="DejaVu Sans"/>
              </a:rPr>
              <a:t>Good perceptual clarity · Mild fluctuations in focus · Vertical alignment mostly stable</a:t>
            </a:r>
            <a:endParaRPr b="0" lang="en-US" sz="950" spc="-1" strike="noStrike">
              <a:latin typeface="Arial"/>
            </a:endParaRPr>
          </a:p>
        </p:txBody>
      </p:sp>
      <p:sp>
        <p:nvSpPr>
          <p:cNvPr id="234" name="Shape 23"/>
          <p:cNvSpPr/>
          <p:nvPr/>
        </p:nvSpPr>
        <p:spPr>
          <a:xfrm>
            <a:off x="4343400" y="2825640"/>
            <a:ext cx="4388040" cy="639000"/>
          </a:xfrm>
          <a:prstGeom prst="rect">
            <a:avLst/>
          </a:prstGeom>
          <a:solidFill>
            <a:srgbClr val="ffffff"/>
          </a:solidFill>
          <a:ln w="25400">
            <a:solidFill>
              <a:srgbClr val="d4a017"/>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235" name="Shape 24"/>
          <p:cNvSpPr/>
          <p:nvPr/>
        </p:nvSpPr>
        <p:spPr>
          <a:xfrm>
            <a:off x="4343400" y="2825640"/>
            <a:ext cx="53640" cy="639000"/>
          </a:xfrm>
          <a:prstGeom prst="rect">
            <a:avLst/>
          </a:prstGeom>
          <a:solidFill>
            <a:srgbClr val="d4a017"/>
          </a:solidFill>
          <a:ln w="0">
            <a:noFill/>
          </a:ln>
        </p:spPr>
        <p:style>
          <a:lnRef idx="0"/>
          <a:fillRef idx="0"/>
          <a:effectRef idx="0"/>
          <a:fontRef idx="minor"/>
        </p:style>
      </p:sp>
      <p:sp>
        <p:nvSpPr>
          <p:cNvPr id="236" name="Text 25"/>
          <p:cNvSpPr/>
          <p:nvPr/>
        </p:nvSpPr>
        <p:spPr>
          <a:xfrm>
            <a:off x="4471560" y="2862000"/>
            <a:ext cx="4113720" cy="227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00" spc="-1" strike="noStrike">
                <a:solidFill>
                  <a:srgbClr val="d4a017"/>
                </a:solidFill>
                <a:latin typeface="Calibri"/>
                <a:ea typeface="DejaVu Sans"/>
              </a:rPr>
              <a:t>Grade 3</a:t>
            </a:r>
            <a:endParaRPr b="0" lang="en-US" sz="1100" spc="-1" strike="noStrike">
              <a:latin typeface="Arial"/>
            </a:endParaRPr>
          </a:p>
        </p:txBody>
      </p:sp>
      <p:sp>
        <p:nvSpPr>
          <p:cNvPr id="237" name="Text 26"/>
          <p:cNvSpPr/>
          <p:nvPr/>
        </p:nvSpPr>
        <p:spPr>
          <a:xfrm>
            <a:off x="4471560" y="3099960"/>
            <a:ext cx="4113720" cy="327960"/>
          </a:xfrm>
          <a:prstGeom prst="rect">
            <a:avLst/>
          </a:prstGeom>
          <a:noFill/>
          <a:ln w="0">
            <a:noFill/>
          </a:ln>
        </p:spPr>
        <p:style>
          <a:lnRef idx="0"/>
          <a:fillRef idx="0"/>
          <a:effectRef idx="0"/>
          <a:fontRef idx="minor"/>
        </p:style>
        <p:txBody>
          <a:bodyPr lIns="90000" rIns="90000" tIns="45000" bIns="45000" anchor="ctr">
            <a:noAutofit/>
          </a:bodyPr>
          <a:p>
            <a:pPr>
              <a:lnSpc>
                <a:spcPct val="120000"/>
              </a:lnSpc>
              <a:buNone/>
              <a:tabLst>
                <a:tab algn="l" pos="0"/>
              </a:tabLst>
            </a:pPr>
            <a:r>
              <a:rPr b="0" lang="en-US" sz="950" spc="-1" strike="noStrike">
                <a:solidFill>
                  <a:srgbClr val="3d5e4a"/>
                </a:solidFill>
                <a:latin typeface="Calibri"/>
                <a:ea typeface="DejaVu Sans"/>
              </a:rPr>
              <a:t>Noticeable variability · Periodic disconnection from higher perception · Mild overstimulation</a:t>
            </a:r>
            <a:endParaRPr b="0" lang="en-US" sz="950" spc="-1" strike="noStrike">
              <a:latin typeface="Arial"/>
            </a:endParaRPr>
          </a:p>
        </p:txBody>
      </p:sp>
      <p:sp>
        <p:nvSpPr>
          <p:cNvPr id="238" name="Shape 27"/>
          <p:cNvSpPr/>
          <p:nvPr/>
        </p:nvSpPr>
        <p:spPr>
          <a:xfrm>
            <a:off x="4343400" y="3529440"/>
            <a:ext cx="4388040" cy="639000"/>
          </a:xfrm>
          <a:prstGeom prst="rect">
            <a:avLst/>
          </a:prstGeom>
          <a:solidFill>
            <a:srgbClr val="ffffff"/>
          </a:solidFill>
          <a:ln w="25400">
            <a:solidFill>
              <a:srgbClr val="e0702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239" name="Shape 28"/>
          <p:cNvSpPr/>
          <p:nvPr/>
        </p:nvSpPr>
        <p:spPr>
          <a:xfrm>
            <a:off x="4343400" y="3529440"/>
            <a:ext cx="53640" cy="639000"/>
          </a:xfrm>
          <a:prstGeom prst="rect">
            <a:avLst/>
          </a:prstGeom>
          <a:solidFill>
            <a:srgbClr val="e07020"/>
          </a:solidFill>
          <a:ln w="0">
            <a:noFill/>
          </a:ln>
        </p:spPr>
        <p:style>
          <a:lnRef idx="0"/>
          <a:fillRef idx="0"/>
          <a:effectRef idx="0"/>
          <a:fontRef idx="minor"/>
        </p:style>
      </p:sp>
      <p:sp>
        <p:nvSpPr>
          <p:cNvPr id="240" name="Text 29"/>
          <p:cNvSpPr/>
          <p:nvPr/>
        </p:nvSpPr>
        <p:spPr>
          <a:xfrm>
            <a:off x="4471560" y="3566160"/>
            <a:ext cx="4113720" cy="227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00" spc="-1" strike="noStrike">
                <a:solidFill>
                  <a:srgbClr val="e07020"/>
                </a:solidFill>
                <a:latin typeface="Calibri"/>
                <a:ea typeface="DejaVu Sans"/>
              </a:rPr>
              <a:t>Grade 2</a:t>
            </a:r>
            <a:endParaRPr b="0" lang="en-US" sz="1100" spc="-1" strike="noStrike">
              <a:latin typeface="Arial"/>
            </a:endParaRPr>
          </a:p>
        </p:txBody>
      </p:sp>
      <p:sp>
        <p:nvSpPr>
          <p:cNvPr id="241" name="Text 30"/>
          <p:cNvSpPr/>
          <p:nvPr/>
        </p:nvSpPr>
        <p:spPr>
          <a:xfrm>
            <a:off x="4471560" y="3803760"/>
            <a:ext cx="4113720" cy="327960"/>
          </a:xfrm>
          <a:prstGeom prst="rect">
            <a:avLst/>
          </a:prstGeom>
          <a:noFill/>
          <a:ln w="0">
            <a:noFill/>
          </a:ln>
        </p:spPr>
        <p:style>
          <a:lnRef idx="0"/>
          <a:fillRef idx="0"/>
          <a:effectRef idx="0"/>
          <a:fontRef idx="minor"/>
        </p:style>
        <p:txBody>
          <a:bodyPr lIns="90000" rIns="90000" tIns="45000" bIns="45000" anchor="ctr">
            <a:noAutofit/>
          </a:bodyPr>
          <a:p>
            <a:pPr>
              <a:lnSpc>
                <a:spcPct val="120000"/>
              </a:lnSpc>
              <a:buNone/>
              <a:tabLst>
                <a:tab algn="l" pos="0"/>
              </a:tabLst>
            </a:pPr>
            <a:r>
              <a:rPr b="0" lang="en-US" sz="950" spc="-1" strike="noStrike">
                <a:solidFill>
                  <a:srgbClr val="3d5e4a"/>
                </a:solidFill>
                <a:latin typeface="Calibri"/>
                <a:ea typeface="DejaVu Sans"/>
              </a:rPr>
              <a:t>Mental fog · Difficulty integrating intuition · Vertical axis instability</a:t>
            </a:r>
            <a:endParaRPr b="0" lang="en-US" sz="950" spc="-1" strike="noStrike">
              <a:latin typeface="Arial"/>
            </a:endParaRPr>
          </a:p>
        </p:txBody>
      </p:sp>
      <p:sp>
        <p:nvSpPr>
          <p:cNvPr id="242" name="Shape 31"/>
          <p:cNvSpPr/>
          <p:nvPr/>
        </p:nvSpPr>
        <p:spPr>
          <a:xfrm>
            <a:off x="4343400" y="4233600"/>
            <a:ext cx="4388040" cy="639000"/>
          </a:xfrm>
          <a:prstGeom prst="rect">
            <a:avLst/>
          </a:prstGeom>
          <a:solidFill>
            <a:srgbClr val="ffffff"/>
          </a:solidFill>
          <a:ln w="25400">
            <a:solidFill>
              <a:srgbClr val="c0392b"/>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243" name="Shape 32"/>
          <p:cNvSpPr/>
          <p:nvPr/>
        </p:nvSpPr>
        <p:spPr>
          <a:xfrm>
            <a:off x="4343400" y="4233600"/>
            <a:ext cx="53640" cy="639000"/>
          </a:xfrm>
          <a:prstGeom prst="rect">
            <a:avLst/>
          </a:prstGeom>
          <a:solidFill>
            <a:srgbClr val="c0392b"/>
          </a:solidFill>
          <a:ln w="0">
            <a:noFill/>
          </a:ln>
        </p:spPr>
        <p:style>
          <a:lnRef idx="0"/>
          <a:fillRef idx="0"/>
          <a:effectRef idx="0"/>
          <a:fontRef idx="minor"/>
        </p:style>
      </p:sp>
      <p:sp>
        <p:nvSpPr>
          <p:cNvPr id="244" name="Text 33"/>
          <p:cNvSpPr/>
          <p:nvPr/>
        </p:nvSpPr>
        <p:spPr>
          <a:xfrm>
            <a:off x="4471560" y="4270320"/>
            <a:ext cx="4113720" cy="227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00" spc="-1" strike="noStrike">
                <a:solidFill>
                  <a:srgbClr val="c0392b"/>
                </a:solidFill>
                <a:latin typeface="Calibri"/>
                <a:ea typeface="DejaVu Sans"/>
              </a:rPr>
              <a:t>Grade 1</a:t>
            </a:r>
            <a:endParaRPr b="0" lang="en-US" sz="1100" spc="-1" strike="noStrike">
              <a:latin typeface="Arial"/>
            </a:endParaRPr>
          </a:p>
        </p:txBody>
      </p:sp>
      <p:sp>
        <p:nvSpPr>
          <p:cNvPr id="245" name="Text 34"/>
          <p:cNvSpPr/>
          <p:nvPr/>
        </p:nvSpPr>
        <p:spPr>
          <a:xfrm>
            <a:off x="4471560" y="4507920"/>
            <a:ext cx="4113720" cy="327960"/>
          </a:xfrm>
          <a:prstGeom prst="rect">
            <a:avLst/>
          </a:prstGeom>
          <a:noFill/>
          <a:ln w="0">
            <a:noFill/>
          </a:ln>
        </p:spPr>
        <p:style>
          <a:lnRef idx="0"/>
          <a:fillRef idx="0"/>
          <a:effectRef idx="0"/>
          <a:fontRef idx="minor"/>
        </p:style>
        <p:txBody>
          <a:bodyPr lIns="90000" rIns="90000" tIns="45000" bIns="45000" anchor="ctr">
            <a:noAutofit/>
          </a:bodyPr>
          <a:p>
            <a:pPr>
              <a:lnSpc>
                <a:spcPct val="120000"/>
              </a:lnSpc>
              <a:buNone/>
              <a:tabLst>
                <a:tab algn="l" pos="0"/>
              </a:tabLst>
            </a:pPr>
            <a:r>
              <a:rPr b="0" lang="en-US" sz="950" spc="-1" strike="noStrike">
                <a:solidFill>
                  <a:srgbClr val="3d5e4a"/>
                </a:solidFill>
                <a:latin typeface="Calibri"/>
                <a:ea typeface="DejaVu Sans"/>
              </a:rPr>
              <a:t>Strong disconnection · Severe imbalance · Mental fragmentation · Dissociation</a:t>
            </a:r>
            <a:endParaRPr b="0" lang="en-US" sz="95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f8f5"/>
        </a:solidFill>
      </p:bgPr>
    </p:bg>
    <p:spTree>
      <p:nvGrpSpPr>
        <p:cNvPr id="1" name=""/>
        <p:cNvGrpSpPr/>
        <p:nvPr/>
      </p:nvGrpSpPr>
      <p:grpSpPr>
        <a:xfrm>
          <a:off x="0" y="0"/>
          <a:ext cx="0" cy="0"/>
          <a:chOff x="0" y="0"/>
          <a:chExt cx="0" cy="0"/>
        </a:xfrm>
      </p:grpSpPr>
      <p:sp>
        <p:nvSpPr>
          <p:cNvPr id="246" name="Shape 0"/>
          <p:cNvSpPr/>
          <p:nvPr/>
        </p:nvSpPr>
        <p:spPr>
          <a:xfrm>
            <a:off x="457200" y="182880"/>
            <a:ext cx="2376360" cy="346320"/>
          </a:xfrm>
          <a:prstGeom prst="roundRect">
            <a:avLst>
              <a:gd name="adj" fmla="val 18421"/>
            </a:avLst>
          </a:prstGeom>
          <a:solidFill>
            <a:srgbClr val="1a3d2b"/>
          </a:solidFill>
          <a:ln w="0">
            <a:noFill/>
          </a:ln>
        </p:spPr>
        <p:style>
          <a:lnRef idx="0"/>
          <a:fillRef idx="0"/>
          <a:effectRef idx="0"/>
          <a:fontRef idx="minor"/>
        </p:style>
      </p:sp>
      <p:sp>
        <p:nvSpPr>
          <p:cNvPr id="247" name="Text 1"/>
          <p:cNvSpPr/>
          <p:nvPr/>
        </p:nvSpPr>
        <p:spPr>
          <a:xfrm>
            <a:off x="457200" y="182880"/>
            <a:ext cx="2376360" cy="34632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000" spc="-1" strike="noStrike">
                <a:solidFill>
                  <a:srgbClr val="c8ddd0"/>
                </a:solidFill>
                <a:latin typeface="Calibri"/>
                <a:ea typeface="DejaVu Sans"/>
              </a:rPr>
              <a:t>INDEX E</a:t>
            </a:r>
            <a:endParaRPr b="0" lang="en-US" sz="1000" spc="-1" strike="noStrike">
              <a:latin typeface="Arial"/>
            </a:endParaRPr>
          </a:p>
        </p:txBody>
      </p:sp>
      <p:sp>
        <p:nvSpPr>
          <p:cNvPr id="248" name="Text 2"/>
          <p:cNvSpPr/>
          <p:nvPr/>
        </p:nvSpPr>
        <p:spPr>
          <a:xfrm>
            <a:off x="457200" y="621720"/>
            <a:ext cx="8228520" cy="4561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2400" spc="-1" strike="noStrike">
                <a:solidFill>
                  <a:srgbClr val="1a3d2b"/>
                </a:solidFill>
                <a:latin typeface="Calibri"/>
                <a:ea typeface="DejaVu Sans"/>
              </a:rPr>
              <a:t>Cosmo-Telluric Canal Alignment</a:t>
            </a:r>
            <a:endParaRPr b="0" lang="en-US" sz="2400" spc="-1" strike="noStrike">
              <a:latin typeface="Arial"/>
            </a:endParaRPr>
          </a:p>
        </p:txBody>
      </p:sp>
      <p:sp>
        <p:nvSpPr>
          <p:cNvPr id="249" name="Text 3"/>
          <p:cNvSpPr/>
          <p:nvPr/>
        </p:nvSpPr>
        <p:spPr>
          <a:xfrm>
            <a:off x="457200" y="1078920"/>
            <a:ext cx="822852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i="1" lang="en-US" sz="1200" spc="-1" strike="noStrike">
                <a:solidFill>
                  <a:srgbClr val="6b8f7a"/>
                </a:solidFill>
                <a:latin typeface="Calibri"/>
                <a:ea typeface="DejaVu Sans"/>
              </a:rPr>
              <a:t>Balance between Heaven (Yang) and Earth (Yin) forces</a:t>
            </a:r>
            <a:endParaRPr b="0" lang="en-US" sz="1200" spc="-1" strike="noStrike">
              <a:latin typeface="Arial"/>
            </a:endParaRPr>
          </a:p>
        </p:txBody>
      </p:sp>
      <p:sp>
        <p:nvSpPr>
          <p:cNvPr id="250" name="Shape 4"/>
          <p:cNvSpPr/>
          <p:nvPr/>
        </p:nvSpPr>
        <p:spPr>
          <a:xfrm>
            <a:off x="457200" y="1417320"/>
            <a:ext cx="4022280" cy="1507680"/>
          </a:xfrm>
          <a:prstGeom prst="rect">
            <a:avLst/>
          </a:prstGeom>
          <a:solidFill>
            <a:srgbClr val="ffffff"/>
          </a:solidFill>
          <a:ln w="1524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251" name="Shape 5"/>
          <p:cNvSpPr/>
          <p:nvPr/>
        </p:nvSpPr>
        <p:spPr>
          <a:xfrm>
            <a:off x="457200" y="1417320"/>
            <a:ext cx="53640" cy="1507680"/>
          </a:xfrm>
          <a:prstGeom prst="rect">
            <a:avLst/>
          </a:prstGeom>
          <a:solidFill>
            <a:srgbClr val="c9a84c"/>
          </a:solidFill>
          <a:ln w="0">
            <a:noFill/>
          </a:ln>
        </p:spPr>
        <p:style>
          <a:lnRef idx="0"/>
          <a:fillRef idx="0"/>
          <a:effectRef idx="0"/>
          <a:fontRef idx="minor"/>
        </p:style>
      </p:sp>
      <p:sp>
        <p:nvSpPr>
          <p:cNvPr id="252" name="Text 6"/>
          <p:cNvSpPr/>
          <p:nvPr/>
        </p:nvSpPr>
        <p:spPr>
          <a:xfrm>
            <a:off x="594360" y="1481400"/>
            <a:ext cx="374796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200" spc="-1" strike="noStrike">
                <a:solidFill>
                  <a:srgbClr val="1a3d2b"/>
                </a:solidFill>
                <a:latin typeface="Calibri"/>
                <a:ea typeface="DejaVu Sans"/>
              </a:rPr>
              <a:t>When "Aligned" — closes to 0.00 m</a:t>
            </a:r>
            <a:endParaRPr b="0" lang="en-US" sz="1200" spc="-1" strike="noStrike">
              <a:latin typeface="Arial"/>
            </a:endParaRPr>
          </a:p>
        </p:txBody>
      </p:sp>
      <p:sp>
        <p:nvSpPr>
          <p:cNvPr id="253" name="Text 7"/>
          <p:cNvSpPr/>
          <p:nvPr/>
        </p:nvSpPr>
        <p:spPr>
          <a:xfrm>
            <a:off x="594360" y="1828800"/>
            <a:ext cx="3747960" cy="1004760"/>
          </a:xfrm>
          <a:prstGeom prst="rect">
            <a:avLst/>
          </a:prstGeom>
          <a:noFill/>
          <a:ln w="0">
            <a:noFill/>
          </a:ln>
        </p:spPr>
        <p:style>
          <a:lnRef idx="0"/>
          <a:fillRef idx="0"/>
          <a:effectRef idx="0"/>
          <a:fontRef idx="minor"/>
        </p:style>
        <p:txBody>
          <a:bodyPr lIns="90000" rIns="90000" tIns="45000" bIns="45000" anchor="ctr">
            <a:noAutofit/>
          </a:bodyPr>
          <a:p>
            <a:pPr>
              <a:lnSpc>
                <a:spcPct val="140000"/>
              </a:lnSpc>
              <a:buNone/>
              <a:tabLst>
                <a:tab algn="l" pos="0"/>
              </a:tabLst>
            </a:pPr>
            <a:r>
              <a:rPr b="0" lang="en-US" sz="1050" spc="-1" strike="noStrike">
                <a:solidFill>
                  <a:srgbClr val="1a2e23"/>
                </a:solidFill>
                <a:latin typeface="Calibri"/>
                <a:ea typeface="DejaVu Sans"/>
              </a:rPr>
              <a:t>The cosmo-telluric canal is open and balanced.</a:t>
            </a:r>
            <a:endParaRPr b="0" lang="en-US" sz="1050" spc="-1" strike="noStrike">
              <a:latin typeface="Arial"/>
            </a:endParaRPr>
          </a:p>
          <a:p>
            <a:pPr>
              <a:lnSpc>
                <a:spcPct val="140000"/>
              </a:lnSpc>
              <a:buNone/>
              <a:tabLst>
                <a:tab algn="l" pos="0"/>
              </a:tabLst>
            </a:pPr>
            <a:r>
              <a:rPr b="0" lang="en-US" sz="1050" spc="-1" strike="noStrike">
                <a:solidFill>
                  <a:srgbClr val="1a2e23"/>
                </a:solidFill>
                <a:latin typeface="Calibri"/>
                <a:ea typeface="DejaVu Sans"/>
              </a:rPr>
              <a:t>Resonance or energetic coherence is present.</a:t>
            </a:r>
            <a:endParaRPr b="0" lang="en-US" sz="1050" spc="-1" strike="noStrike">
              <a:latin typeface="Arial"/>
            </a:endParaRPr>
          </a:p>
          <a:p>
            <a:pPr>
              <a:lnSpc>
                <a:spcPct val="140000"/>
              </a:lnSpc>
              <a:buNone/>
              <a:tabLst>
                <a:tab algn="l" pos="0"/>
              </a:tabLst>
            </a:pPr>
            <a:r>
              <a:rPr b="0" lang="en-US" sz="1050" spc="-1" strike="noStrike">
                <a:solidFill>
                  <a:srgbClr val="1a2e23"/>
                </a:solidFill>
                <a:latin typeface="Calibri"/>
                <a:ea typeface="DejaVu Sans"/>
              </a:rPr>
              <a:t>Some practitioners associate this with emotional balance, heart coherence, or harmonious interaction in a space or person.</a:t>
            </a:r>
            <a:endParaRPr b="0" lang="en-US" sz="1050" spc="-1" strike="noStrike">
              <a:latin typeface="Arial"/>
            </a:endParaRPr>
          </a:p>
        </p:txBody>
      </p:sp>
      <p:sp>
        <p:nvSpPr>
          <p:cNvPr id="254" name="Shape 8"/>
          <p:cNvSpPr/>
          <p:nvPr/>
        </p:nvSpPr>
        <p:spPr>
          <a:xfrm>
            <a:off x="4663440" y="1417320"/>
            <a:ext cx="4022280" cy="1507680"/>
          </a:xfrm>
          <a:prstGeom prst="rect">
            <a:avLst/>
          </a:prstGeom>
          <a:solidFill>
            <a:srgbClr val="ffffff"/>
          </a:solidFill>
          <a:ln w="1524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255" name="Shape 9"/>
          <p:cNvSpPr/>
          <p:nvPr/>
        </p:nvSpPr>
        <p:spPr>
          <a:xfrm>
            <a:off x="4663440" y="1417320"/>
            <a:ext cx="53640" cy="1507680"/>
          </a:xfrm>
          <a:prstGeom prst="rect">
            <a:avLst/>
          </a:prstGeom>
          <a:solidFill>
            <a:srgbClr val="c0392b"/>
          </a:solidFill>
          <a:ln w="0">
            <a:noFill/>
          </a:ln>
        </p:spPr>
        <p:style>
          <a:lnRef idx="0"/>
          <a:fillRef idx="0"/>
          <a:effectRef idx="0"/>
          <a:fontRef idx="minor"/>
        </p:style>
      </p:sp>
      <p:sp>
        <p:nvSpPr>
          <p:cNvPr id="256" name="Text 10"/>
          <p:cNvSpPr/>
          <p:nvPr/>
        </p:nvSpPr>
        <p:spPr>
          <a:xfrm>
            <a:off x="4800600" y="1481400"/>
            <a:ext cx="374796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200" spc="-1" strike="noStrike">
                <a:solidFill>
                  <a:srgbClr val="1a3d2b"/>
                </a:solidFill>
                <a:latin typeface="Calibri"/>
                <a:ea typeface="DejaVu Sans"/>
              </a:rPr>
              <a:t>When "Not Aligned" — shows 15.30 m+</a:t>
            </a:r>
            <a:endParaRPr b="0" lang="en-US" sz="1200" spc="-1" strike="noStrike">
              <a:latin typeface="Arial"/>
            </a:endParaRPr>
          </a:p>
        </p:txBody>
      </p:sp>
      <p:sp>
        <p:nvSpPr>
          <p:cNvPr id="257" name="Text 11"/>
          <p:cNvSpPr/>
          <p:nvPr/>
        </p:nvSpPr>
        <p:spPr>
          <a:xfrm>
            <a:off x="4800600" y="1828800"/>
            <a:ext cx="3747960" cy="1004760"/>
          </a:xfrm>
          <a:prstGeom prst="rect">
            <a:avLst/>
          </a:prstGeom>
          <a:noFill/>
          <a:ln w="0">
            <a:noFill/>
          </a:ln>
        </p:spPr>
        <p:style>
          <a:lnRef idx="0"/>
          <a:fillRef idx="0"/>
          <a:effectRef idx="0"/>
          <a:fontRef idx="minor"/>
        </p:style>
        <p:txBody>
          <a:bodyPr lIns="90000" rIns="90000" tIns="45000" bIns="45000" anchor="ctr">
            <a:noAutofit/>
          </a:bodyPr>
          <a:p>
            <a:pPr>
              <a:lnSpc>
                <a:spcPct val="140000"/>
              </a:lnSpc>
              <a:buNone/>
              <a:tabLst>
                <a:tab algn="l" pos="0"/>
              </a:tabLst>
            </a:pPr>
            <a:r>
              <a:rPr b="0" lang="en-US" sz="1050" spc="-1" strike="noStrike">
                <a:solidFill>
                  <a:srgbClr val="1a2e23"/>
                </a:solidFill>
                <a:latin typeface="Calibri"/>
                <a:ea typeface="DejaVu Sans"/>
              </a:rPr>
              <a:t>The canal is disrupted or closed.</a:t>
            </a:r>
            <a:endParaRPr b="0" lang="en-US" sz="1050" spc="-1" strike="noStrike">
              <a:latin typeface="Arial"/>
            </a:endParaRPr>
          </a:p>
          <a:p>
            <a:pPr>
              <a:lnSpc>
                <a:spcPct val="140000"/>
              </a:lnSpc>
              <a:buNone/>
              <a:tabLst>
                <a:tab algn="l" pos="0"/>
              </a:tabLst>
            </a:pPr>
            <a:r>
              <a:rPr b="0" lang="en-US" sz="1050" spc="-1" strike="noStrike">
                <a:solidFill>
                  <a:srgbClr val="1a2e23"/>
                </a:solidFill>
                <a:latin typeface="Calibri"/>
                <a:ea typeface="DejaVu Sans"/>
              </a:rPr>
              <a:t>Indicates imbalance, blockage, or emotional / energetic incoherence.</a:t>
            </a:r>
            <a:endParaRPr b="0" lang="en-US" sz="1050" spc="-1" strike="noStrike">
              <a:latin typeface="Arial"/>
            </a:endParaRPr>
          </a:p>
          <a:p>
            <a:pPr>
              <a:lnSpc>
                <a:spcPct val="140000"/>
              </a:lnSpc>
              <a:buNone/>
              <a:tabLst>
                <a:tab algn="l" pos="0"/>
              </a:tabLst>
            </a:pPr>
            <a:r>
              <a:rPr b="0" lang="en-US" sz="1050" spc="-1" strike="noStrike">
                <a:solidFill>
                  <a:srgbClr val="1a2e23"/>
                </a:solidFill>
                <a:latin typeface="Calibri"/>
                <a:ea typeface="DejaVu Sans"/>
              </a:rPr>
              <a:t>May reflect disharmony in the environment or the individual.</a:t>
            </a:r>
            <a:endParaRPr b="0" lang="en-US" sz="1050" spc="-1" strike="noStrike">
              <a:latin typeface="Arial"/>
            </a:endParaRPr>
          </a:p>
        </p:txBody>
      </p:sp>
      <p:sp>
        <p:nvSpPr>
          <p:cNvPr id="258" name="Shape 12"/>
          <p:cNvSpPr/>
          <p:nvPr/>
        </p:nvSpPr>
        <p:spPr>
          <a:xfrm>
            <a:off x="457200" y="3108960"/>
            <a:ext cx="8228520" cy="1690560"/>
          </a:xfrm>
          <a:prstGeom prst="rect">
            <a:avLst/>
          </a:prstGeom>
          <a:solidFill>
            <a:srgbClr val="ffffff"/>
          </a:solidFill>
          <a:ln w="1524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259" name="Shape 13"/>
          <p:cNvSpPr/>
          <p:nvPr/>
        </p:nvSpPr>
        <p:spPr>
          <a:xfrm>
            <a:off x="457200" y="3108960"/>
            <a:ext cx="53640" cy="1690560"/>
          </a:xfrm>
          <a:prstGeom prst="rect">
            <a:avLst/>
          </a:prstGeom>
          <a:solidFill>
            <a:srgbClr val="c9a84c"/>
          </a:solidFill>
          <a:ln w="0">
            <a:noFill/>
          </a:ln>
        </p:spPr>
        <p:style>
          <a:lnRef idx="0"/>
          <a:fillRef idx="0"/>
          <a:effectRef idx="0"/>
          <a:fontRef idx="minor"/>
        </p:style>
      </p:sp>
      <p:sp>
        <p:nvSpPr>
          <p:cNvPr id="260" name="Text 14"/>
          <p:cNvSpPr/>
          <p:nvPr/>
        </p:nvSpPr>
        <p:spPr>
          <a:xfrm>
            <a:off x="640080" y="3173040"/>
            <a:ext cx="786276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200" spc="-1" strike="noStrike">
                <a:solidFill>
                  <a:srgbClr val="1a3d2b"/>
                </a:solidFill>
                <a:latin typeface="Calibri"/>
                <a:ea typeface="DejaVu Sans"/>
              </a:rPr>
              <a:t>Key Concept: The C-T Canal Balance</a:t>
            </a:r>
            <a:endParaRPr b="0" lang="en-US" sz="1200" spc="-1" strike="noStrike">
              <a:latin typeface="Arial"/>
            </a:endParaRPr>
          </a:p>
        </p:txBody>
      </p:sp>
      <p:sp>
        <p:nvSpPr>
          <p:cNvPr id="261" name="Text 15"/>
          <p:cNvSpPr/>
          <p:nvPr/>
        </p:nvSpPr>
        <p:spPr>
          <a:xfrm>
            <a:off x="640080" y="3493080"/>
            <a:ext cx="7862760" cy="1187640"/>
          </a:xfrm>
          <a:prstGeom prst="rect">
            <a:avLst/>
          </a:prstGeom>
          <a:noFill/>
          <a:ln w="0">
            <a:noFill/>
          </a:ln>
        </p:spPr>
        <p:style>
          <a:lnRef idx="0"/>
          <a:fillRef idx="0"/>
          <a:effectRef idx="0"/>
          <a:fontRef idx="minor"/>
        </p:style>
        <p:txBody>
          <a:bodyPr lIns="90000" rIns="90000" tIns="45000" bIns="45000" anchor="ctr">
            <a:noAutofit/>
          </a:bodyPr>
          <a:p>
            <a:pPr>
              <a:lnSpc>
                <a:spcPct val="135000"/>
              </a:lnSpc>
              <a:buNone/>
              <a:tabLst>
                <a:tab algn="l" pos="0"/>
              </a:tabLst>
            </a:pPr>
            <a:r>
              <a:rPr b="0" lang="en-US" sz="1000" spc="-1" strike="noStrike">
                <a:solidFill>
                  <a:srgbClr val="3d5e4a"/>
                </a:solidFill>
                <a:latin typeface="Calibri"/>
                <a:ea typeface="DejaVu Sans"/>
              </a:rPr>
              <a:t>The Cosmo-Telluric Canal represents the vertical energetic axis through which Yin (Earth, telluric) and Yang (Cosmic, celestial) forces move through the body. When this canal is aligned (close to 0 m), both forces flow harmoniously. When it is disrupted (high meter reading), there is a measurable imbalance between above and below, grounding and expansion. This index is often read alongside Index C and Index D to understand the full vertical field picture. Where it is measured: at the point where telluric and cosmic energy meet, in the chest.</a:t>
            </a:r>
            <a:endParaRPr b="0" lang="en-US" sz="10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f8f5"/>
        </a:solidFill>
      </p:bgPr>
    </p:bg>
    <p:spTree>
      <p:nvGrpSpPr>
        <p:cNvPr id="1" name=""/>
        <p:cNvGrpSpPr/>
        <p:nvPr/>
      </p:nvGrpSpPr>
      <p:grpSpPr>
        <a:xfrm>
          <a:off x="0" y="0"/>
          <a:ext cx="0" cy="0"/>
          <a:chOff x="0" y="0"/>
          <a:chExt cx="0" cy="0"/>
        </a:xfrm>
      </p:grpSpPr>
      <p:sp>
        <p:nvSpPr>
          <p:cNvPr id="262" name="Shape 0"/>
          <p:cNvSpPr/>
          <p:nvPr/>
        </p:nvSpPr>
        <p:spPr>
          <a:xfrm>
            <a:off x="457200" y="182880"/>
            <a:ext cx="2376360" cy="346320"/>
          </a:xfrm>
          <a:prstGeom prst="roundRect">
            <a:avLst>
              <a:gd name="adj" fmla="val 18421"/>
            </a:avLst>
          </a:prstGeom>
          <a:solidFill>
            <a:srgbClr val="1a3d2b"/>
          </a:solidFill>
          <a:ln w="0">
            <a:noFill/>
          </a:ln>
        </p:spPr>
        <p:style>
          <a:lnRef idx="0"/>
          <a:fillRef idx="0"/>
          <a:effectRef idx="0"/>
          <a:fontRef idx="minor"/>
        </p:style>
      </p:sp>
      <p:sp>
        <p:nvSpPr>
          <p:cNvPr id="263" name="Text 1"/>
          <p:cNvSpPr/>
          <p:nvPr/>
        </p:nvSpPr>
        <p:spPr>
          <a:xfrm>
            <a:off x="457200" y="182880"/>
            <a:ext cx="2376360" cy="34632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000" spc="-1" strike="noStrike">
                <a:solidFill>
                  <a:srgbClr val="c8ddd0"/>
                </a:solidFill>
                <a:latin typeface="Calibri"/>
                <a:ea typeface="DejaVu Sans"/>
              </a:rPr>
              <a:t>INDEX F</a:t>
            </a:r>
            <a:endParaRPr b="0" lang="en-US" sz="1000" spc="-1" strike="noStrike">
              <a:latin typeface="Arial"/>
            </a:endParaRPr>
          </a:p>
        </p:txBody>
      </p:sp>
      <p:sp>
        <p:nvSpPr>
          <p:cNvPr id="264" name="Text 2"/>
          <p:cNvSpPr/>
          <p:nvPr/>
        </p:nvSpPr>
        <p:spPr>
          <a:xfrm>
            <a:off x="457200" y="621720"/>
            <a:ext cx="8228520" cy="4561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2400" spc="-1" strike="noStrike">
                <a:solidFill>
                  <a:srgbClr val="1a3d2b"/>
                </a:solidFill>
                <a:latin typeface="Calibri"/>
                <a:ea typeface="DejaVu Sans"/>
              </a:rPr>
              <a:t>Elimination &amp; Field Coherence Index</a:t>
            </a:r>
            <a:endParaRPr b="0" lang="en-US" sz="2400" spc="-1" strike="noStrike">
              <a:latin typeface="Arial"/>
            </a:endParaRPr>
          </a:p>
        </p:txBody>
      </p:sp>
      <p:sp>
        <p:nvSpPr>
          <p:cNvPr id="265" name="Text 3"/>
          <p:cNvSpPr/>
          <p:nvPr/>
        </p:nvSpPr>
        <p:spPr>
          <a:xfrm>
            <a:off x="457200" y="1078920"/>
            <a:ext cx="822852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i="1" lang="en-US" sz="1200" spc="-1" strike="noStrike">
                <a:solidFill>
                  <a:srgbClr val="6b8f7a"/>
                </a:solidFill>
                <a:latin typeface="Calibri"/>
                <a:ea typeface="DejaVu Sans"/>
              </a:rPr>
              <a:t>Detox pathways, higher regulation &amp; awareness  •  Score range: 5 → 2</a:t>
            </a:r>
            <a:endParaRPr b="0" lang="en-US" sz="1200" spc="-1" strike="noStrike">
              <a:latin typeface="Arial"/>
            </a:endParaRPr>
          </a:p>
        </p:txBody>
      </p:sp>
      <p:sp>
        <p:nvSpPr>
          <p:cNvPr id="266" name="Shape 4"/>
          <p:cNvSpPr/>
          <p:nvPr/>
        </p:nvSpPr>
        <p:spPr>
          <a:xfrm>
            <a:off x="457200" y="1417320"/>
            <a:ext cx="3747960" cy="2284920"/>
          </a:xfrm>
          <a:prstGeom prst="rect">
            <a:avLst/>
          </a:prstGeom>
          <a:solidFill>
            <a:srgbClr val="ffffff"/>
          </a:solidFill>
          <a:ln w="1524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267" name="Shape 5"/>
          <p:cNvSpPr/>
          <p:nvPr/>
        </p:nvSpPr>
        <p:spPr>
          <a:xfrm>
            <a:off x="457200" y="1417320"/>
            <a:ext cx="53640" cy="2284920"/>
          </a:xfrm>
          <a:prstGeom prst="rect">
            <a:avLst/>
          </a:prstGeom>
          <a:solidFill>
            <a:srgbClr val="4a7c59"/>
          </a:solidFill>
          <a:ln w="0">
            <a:noFill/>
          </a:ln>
        </p:spPr>
        <p:style>
          <a:lnRef idx="0"/>
          <a:fillRef idx="0"/>
          <a:effectRef idx="0"/>
          <a:fontRef idx="minor"/>
        </p:style>
      </p:sp>
      <p:sp>
        <p:nvSpPr>
          <p:cNvPr id="268" name="Shape WIM"/>
          <p:cNvSpPr/>
          <p:nvPr/>
        </p:nvSpPr>
        <p:spPr>
          <a:xfrm>
            <a:off x="457200" y="3840480"/>
            <a:ext cx="3747960" cy="757800"/>
          </a:xfrm>
          <a:prstGeom prst="rect">
            <a:avLst/>
          </a:prstGeom>
          <a:solidFill>
            <a:srgbClr val="ffffff"/>
          </a:solidFill>
          <a:ln w="1524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269" name="Shape WIM bar"/>
          <p:cNvSpPr/>
          <p:nvPr/>
        </p:nvSpPr>
        <p:spPr>
          <a:xfrm>
            <a:off x="457200" y="3840480"/>
            <a:ext cx="53640" cy="757800"/>
          </a:xfrm>
          <a:prstGeom prst="rect">
            <a:avLst/>
          </a:prstGeom>
          <a:solidFill>
            <a:srgbClr val="4a7c59"/>
          </a:solidFill>
          <a:ln w="0">
            <a:noFill/>
          </a:ln>
        </p:spPr>
        <p:style>
          <a:lnRef idx="0"/>
          <a:fillRef idx="0"/>
          <a:effectRef idx="0"/>
          <a:fontRef idx="minor"/>
        </p:style>
      </p:sp>
      <p:sp>
        <p:nvSpPr>
          <p:cNvPr id="270" name="Text WIM title"/>
          <p:cNvSpPr/>
          <p:nvPr/>
        </p:nvSpPr>
        <p:spPr>
          <a:xfrm>
            <a:off x="594360" y="3886200"/>
            <a:ext cx="347364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50" spc="-1" strike="noStrike">
                <a:solidFill>
                  <a:srgbClr val="1a3d2b"/>
                </a:solidFill>
                <a:latin typeface="Calibri"/>
                <a:ea typeface="DejaVu Sans"/>
              </a:rPr>
              <a:t>Where It Is Measured</a:t>
            </a:r>
            <a:endParaRPr b="0" lang="en-US" sz="1150" spc="-1" strike="noStrike">
              <a:latin typeface="Arial"/>
            </a:endParaRPr>
          </a:p>
        </p:txBody>
      </p:sp>
      <p:sp>
        <p:nvSpPr>
          <p:cNvPr id="271" name="Shape WIM1"/>
          <p:cNvSpPr/>
          <p:nvPr/>
        </p:nvSpPr>
        <p:spPr>
          <a:xfrm>
            <a:off x="685800" y="4270320"/>
            <a:ext cx="99360" cy="99360"/>
          </a:xfrm>
          <a:prstGeom prst="ellipse">
            <a:avLst/>
          </a:prstGeom>
          <a:solidFill>
            <a:srgbClr val="4a7c59"/>
          </a:solidFill>
          <a:ln w="0">
            <a:noFill/>
          </a:ln>
        </p:spPr>
        <p:style>
          <a:lnRef idx="0"/>
          <a:fillRef idx="0"/>
          <a:effectRef idx="0"/>
          <a:fontRef idx="minor"/>
        </p:style>
      </p:sp>
      <p:sp>
        <p:nvSpPr>
          <p:cNvPr id="272" name="Text WIM1"/>
          <p:cNvSpPr/>
          <p:nvPr/>
        </p:nvSpPr>
        <p:spPr>
          <a:xfrm>
            <a:off x="868680" y="4224600"/>
            <a:ext cx="3107880" cy="236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100" spc="-1" strike="noStrike">
                <a:solidFill>
                  <a:srgbClr val="1a2e23"/>
                </a:solidFill>
                <a:latin typeface="Calibri"/>
                <a:ea typeface="DejaVu Sans"/>
              </a:rPr>
              <a:t>Upper chest</a:t>
            </a:r>
            <a:endParaRPr b="0" lang="en-US" sz="1100" spc="-1" strike="noStrike">
              <a:latin typeface="Arial"/>
            </a:endParaRPr>
          </a:p>
        </p:txBody>
      </p:sp>
      <p:sp>
        <p:nvSpPr>
          <p:cNvPr id="273" name="Text 6"/>
          <p:cNvSpPr/>
          <p:nvPr/>
        </p:nvSpPr>
        <p:spPr>
          <a:xfrm>
            <a:off x="594360" y="1481400"/>
            <a:ext cx="347364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200" spc="-1" strike="noStrike">
                <a:solidFill>
                  <a:srgbClr val="1a3d2b"/>
                </a:solidFill>
                <a:latin typeface="Calibri"/>
                <a:ea typeface="DejaVu Sans"/>
              </a:rPr>
              <a:t>What It Measures</a:t>
            </a:r>
            <a:endParaRPr b="0" lang="en-US" sz="1200" spc="-1" strike="noStrike">
              <a:latin typeface="Arial"/>
            </a:endParaRPr>
          </a:p>
        </p:txBody>
      </p:sp>
      <p:sp>
        <p:nvSpPr>
          <p:cNvPr id="274" name="Shape 7"/>
          <p:cNvSpPr/>
          <p:nvPr/>
        </p:nvSpPr>
        <p:spPr>
          <a:xfrm>
            <a:off x="685800" y="1847160"/>
            <a:ext cx="99360" cy="99360"/>
          </a:xfrm>
          <a:prstGeom prst="ellipse">
            <a:avLst/>
          </a:prstGeom>
          <a:solidFill>
            <a:srgbClr val="4a7c59"/>
          </a:solidFill>
          <a:ln w="0">
            <a:noFill/>
          </a:ln>
        </p:spPr>
        <p:style>
          <a:lnRef idx="0"/>
          <a:fillRef idx="0"/>
          <a:effectRef idx="0"/>
          <a:fontRef idx="minor"/>
        </p:style>
      </p:sp>
      <p:sp>
        <p:nvSpPr>
          <p:cNvPr id="275" name="Text 8"/>
          <p:cNvSpPr/>
          <p:nvPr/>
        </p:nvSpPr>
        <p:spPr>
          <a:xfrm>
            <a:off x="868680" y="1801440"/>
            <a:ext cx="3107880" cy="236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050" spc="-1" strike="noStrike">
                <a:solidFill>
                  <a:srgbClr val="1a2e23"/>
                </a:solidFill>
                <a:latin typeface="Calibri"/>
                <a:ea typeface="DejaVu Sans"/>
              </a:rPr>
              <a:t>Activation of detoxification pathways</a:t>
            </a:r>
            <a:endParaRPr b="0" lang="en-US" sz="1050" spc="-1" strike="noStrike">
              <a:latin typeface="Arial"/>
            </a:endParaRPr>
          </a:p>
        </p:txBody>
      </p:sp>
      <p:sp>
        <p:nvSpPr>
          <p:cNvPr id="276" name="Shape 9"/>
          <p:cNvSpPr/>
          <p:nvPr/>
        </p:nvSpPr>
        <p:spPr>
          <a:xfrm>
            <a:off x="685800" y="2103120"/>
            <a:ext cx="99360" cy="99360"/>
          </a:xfrm>
          <a:prstGeom prst="ellipse">
            <a:avLst/>
          </a:prstGeom>
          <a:solidFill>
            <a:srgbClr val="4a7c59"/>
          </a:solidFill>
          <a:ln w="0">
            <a:noFill/>
          </a:ln>
        </p:spPr>
        <p:style>
          <a:lnRef idx="0"/>
          <a:fillRef idx="0"/>
          <a:effectRef idx="0"/>
          <a:fontRef idx="minor"/>
        </p:style>
      </p:sp>
      <p:sp>
        <p:nvSpPr>
          <p:cNvPr id="277" name="Text 10"/>
          <p:cNvSpPr/>
          <p:nvPr/>
        </p:nvSpPr>
        <p:spPr>
          <a:xfrm>
            <a:off x="868680" y="2057400"/>
            <a:ext cx="3107880" cy="236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050" spc="-1" strike="noStrike">
                <a:solidFill>
                  <a:srgbClr val="1a2e23"/>
                </a:solidFill>
                <a:latin typeface="Calibri"/>
                <a:ea typeface="DejaVu Sans"/>
              </a:rPr>
              <a:t>Enhanced lymphatic &amp; fluid drainage</a:t>
            </a:r>
            <a:endParaRPr b="0" lang="en-US" sz="1050" spc="-1" strike="noStrike">
              <a:latin typeface="Arial"/>
            </a:endParaRPr>
          </a:p>
        </p:txBody>
      </p:sp>
      <p:sp>
        <p:nvSpPr>
          <p:cNvPr id="278" name="Shape 11"/>
          <p:cNvSpPr/>
          <p:nvPr/>
        </p:nvSpPr>
        <p:spPr>
          <a:xfrm>
            <a:off x="685800" y="2359080"/>
            <a:ext cx="99360" cy="99360"/>
          </a:xfrm>
          <a:prstGeom prst="ellipse">
            <a:avLst/>
          </a:prstGeom>
          <a:solidFill>
            <a:srgbClr val="4a7c59"/>
          </a:solidFill>
          <a:ln w="0">
            <a:noFill/>
          </a:ln>
        </p:spPr>
        <p:style>
          <a:lnRef idx="0"/>
          <a:fillRef idx="0"/>
          <a:effectRef idx="0"/>
          <a:fontRef idx="minor"/>
        </p:style>
      </p:sp>
      <p:sp>
        <p:nvSpPr>
          <p:cNvPr id="279" name="Text 12"/>
          <p:cNvSpPr/>
          <p:nvPr/>
        </p:nvSpPr>
        <p:spPr>
          <a:xfrm>
            <a:off x="868680" y="2313360"/>
            <a:ext cx="3107880" cy="236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050" spc="-1" strike="noStrike">
                <a:solidFill>
                  <a:srgbClr val="1a2e23"/>
                </a:solidFill>
                <a:latin typeface="Calibri"/>
                <a:ea typeface="DejaVu Sans"/>
              </a:rPr>
              <a:t>Cellular waste removal</a:t>
            </a:r>
            <a:endParaRPr b="0" lang="en-US" sz="1050" spc="-1" strike="noStrike">
              <a:latin typeface="Arial"/>
            </a:endParaRPr>
          </a:p>
        </p:txBody>
      </p:sp>
      <p:sp>
        <p:nvSpPr>
          <p:cNvPr id="280" name="Shape 13"/>
          <p:cNvSpPr/>
          <p:nvPr/>
        </p:nvSpPr>
        <p:spPr>
          <a:xfrm>
            <a:off x="685800" y="2615040"/>
            <a:ext cx="99360" cy="99360"/>
          </a:xfrm>
          <a:prstGeom prst="ellipse">
            <a:avLst/>
          </a:prstGeom>
          <a:solidFill>
            <a:srgbClr val="4a7c59"/>
          </a:solidFill>
          <a:ln w="0">
            <a:noFill/>
          </a:ln>
        </p:spPr>
        <p:style>
          <a:lnRef idx="0"/>
          <a:fillRef idx="0"/>
          <a:effectRef idx="0"/>
          <a:fontRef idx="minor"/>
        </p:style>
      </p:sp>
      <p:sp>
        <p:nvSpPr>
          <p:cNvPr id="281" name="Text 14"/>
          <p:cNvSpPr/>
          <p:nvPr/>
        </p:nvSpPr>
        <p:spPr>
          <a:xfrm>
            <a:off x="868680" y="2569320"/>
            <a:ext cx="3107880" cy="236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050" spc="-1" strike="noStrike">
                <a:solidFill>
                  <a:srgbClr val="1a2e23"/>
                </a:solidFill>
                <a:latin typeface="Calibri"/>
                <a:ea typeface="DejaVu Sans"/>
              </a:rPr>
              <a:t>Support of organ elimination function</a:t>
            </a:r>
            <a:endParaRPr b="0" lang="en-US" sz="1050" spc="-1" strike="noStrike">
              <a:latin typeface="Arial"/>
            </a:endParaRPr>
          </a:p>
        </p:txBody>
      </p:sp>
      <p:sp>
        <p:nvSpPr>
          <p:cNvPr id="282" name="Shape 15"/>
          <p:cNvSpPr/>
          <p:nvPr/>
        </p:nvSpPr>
        <p:spPr>
          <a:xfrm>
            <a:off x="685800" y="2871360"/>
            <a:ext cx="99360" cy="99360"/>
          </a:xfrm>
          <a:prstGeom prst="ellipse">
            <a:avLst/>
          </a:prstGeom>
          <a:solidFill>
            <a:srgbClr val="4a7c59"/>
          </a:solidFill>
          <a:ln w="0">
            <a:noFill/>
          </a:ln>
        </p:spPr>
        <p:style>
          <a:lnRef idx="0"/>
          <a:fillRef idx="0"/>
          <a:effectRef idx="0"/>
          <a:fontRef idx="minor"/>
        </p:style>
      </p:sp>
      <p:sp>
        <p:nvSpPr>
          <p:cNvPr id="283" name="Text 16"/>
          <p:cNvSpPr/>
          <p:nvPr/>
        </p:nvSpPr>
        <p:spPr>
          <a:xfrm>
            <a:off x="868680" y="2825640"/>
            <a:ext cx="3107880" cy="236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050" spc="-1" strike="noStrike">
                <a:solidFill>
                  <a:srgbClr val="1a2e23"/>
                </a:solidFill>
                <a:latin typeface="Calibri"/>
                <a:ea typeface="DejaVu Sans"/>
              </a:rPr>
              <a:t>Higher emotional processing</a:t>
            </a:r>
            <a:endParaRPr b="0" lang="en-US" sz="1050" spc="-1" strike="noStrike">
              <a:latin typeface="Arial"/>
            </a:endParaRPr>
          </a:p>
        </p:txBody>
      </p:sp>
      <p:sp>
        <p:nvSpPr>
          <p:cNvPr id="284" name="Shape 17"/>
          <p:cNvSpPr/>
          <p:nvPr/>
        </p:nvSpPr>
        <p:spPr>
          <a:xfrm>
            <a:off x="685800" y="3127320"/>
            <a:ext cx="99360" cy="99360"/>
          </a:xfrm>
          <a:prstGeom prst="ellipse">
            <a:avLst/>
          </a:prstGeom>
          <a:solidFill>
            <a:srgbClr val="4a7c59"/>
          </a:solidFill>
          <a:ln w="0">
            <a:noFill/>
          </a:ln>
        </p:spPr>
        <p:style>
          <a:lnRef idx="0"/>
          <a:fillRef idx="0"/>
          <a:effectRef idx="0"/>
          <a:fontRef idx="minor"/>
        </p:style>
      </p:sp>
      <p:sp>
        <p:nvSpPr>
          <p:cNvPr id="285" name="Text 18"/>
          <p:cNvSpPr/>
          <p:nvPr/>
        </p:nvSpPr>
        <p:spPr>
          <a:xfrm>
            <a:off x="868680" y="3081600"/>
            <a:ext cx="3107880" cy="236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050" spc="-1" strike="noStrike">
                <a:solidFill>
                  <a:srgbClr val="1a2e23"/>
                </a:solidFill>
                <a:latin typeface="Calibri"/>
                <a:ea typeface="DejaVu Sans"/>
              </a:rPr>
              <a:t>Nervous system integration (subtle)</a:t>
            </a:r>
            <a:endParaRPr b="0" lang="en-US" sz="1050" spc="-1" strike="noStrike">
              <a:latin typeface="Arial"/>
            </a:endParaRPr>
          </a:p>
        </p:txBody>
      </p:sp>
      <p:sp>
        <p:nvSpPr>
          <p:cNvPr id="286" name="Shape 19"/>
          <p:cNvSpPr/>
          <p:nvPr/>
        </p:nvSpPr>
        <p:spPr>
          <a:xfrm>
            <a:off x="685800" y="3383280"/>
            <a:ext cx="99360" cy="99360"/>
          </a:xfrm>
          <a:prstGeom prst="ellipse">
            <a:avLst/>
          </a:prstGeom>
          <a:solidFill>
            <a:srgbClr val="4a7c59"/>
          </a:solidFill>
          <a:ln w="0">
            <a:noFill/>
          </a:ln>
        </p:spPr>
        <p:style>
          <a:lnRef idx="0"/>
          <a:fillRef idx="0"/>
          <a:effectRef idx="0"/>
          <a:fontRef idx="minor"/>
        </p:style>
      </p:sp>
      <p:sp>
        <p:nvSpPr>
          <p:cNvPr id="287" name="Text 20"/>
          <p:cNvSpPr/>
          <p:nvPr/>
        </p:nvSpPr>
        <p:spPr>
          <a:xfrm>
            <a:off x="868680" y="3337560"/>
            <a:ext cx="3107880" cy="2365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050" spc="-1" strike="noStrike">
                <a:solidFill>
                  <a:srgbClr val="1a2e23"/>
                </a:solidFill>
                <a:latin typeface="Calibri"/>
                <a:ea typeface="DejaVu Sans"/>
              </a:rPr>
              <a:t>Field coherence &amp; awareness stability</a:t>
            </a:r>
            <a:endParaRPr b="0" lang="en-US" sz="1050" spc="-1" strike="noStrike">
              <a:latin typeface="Arial"/>
            </a:endParaRPr>
          </a:p>
        </p:txBody>
      </p:sp>
      <p:sp>
        <p:nvSpPr>
          <p:cNvPr id="288" name="Shape 21"/>
          <p:cNvSpPr/>
          <p:nvPr/>
        </p:nvSpPr>
        <p:spPr>
          <a:xfrm>
            <a:off x="4389120" y="1417320"/>
            <a:ext cx="4296600" cy="803520"/>
          </a:xfrm>
          <a:prstGeom prst="rect">
            <a:avLst/>
          </a:prstGeom>
          <a:solidFill>
            <a:srgbClr val="ffffff"/>
          </a:solidFill>
          <a:ln w="25400">
            <a:solidFill>
              <a:srgbClr val="1a7a4a"/>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289" name="Shape 22"/>
          <p:cNvSpPr/>
          <p:nvPr/>
        </p:nvSpPr>
        <p:spPr>
          <a:xfrm>
            <a:off x="4389120" y="1417320"/>
            <a:ext cx="53640" cy="803520"/>
          </a:xfrm>
          <a:prstGeom prst="rect">
            <a:avLst/>
          </a:prstGeom>
          <a:solidFill>
            <a:srgbClr val="1a7a4a"/>
          </a:solidFill>
          <a:ln w="0">
            <a:noFill/>
          </a:ln>
        </p:spPr>
        <p:style>
          <a:lnRef idx="0"/>
          <a:fillRef idx="0"/>
          <a:effectRef idx="0"/>
          <a:fontRef idx="minor"/>
        </p:style>
      </p:sp>
      <p:sp>
        <p:nvSpPr>
          <p:cNvPr id="290" name="Shape 23"/>
          <p:cNvSpPr/>
          <p:nvPr/>
        </p:nvSpPr>
        <p:spPr>
          <a:xfrm>
            <a:off x="4480560" y="1591200"/>
            <a:ext cx="456120" cy="456120"/>
          </a:xfrm>
          <a:prstGeom prst="ellipse">
            <a:avLst/>
          </a:prstGeom>
          <a:solidFill>
            <a:srgbClr val="1a7a4a"/>
          </a:solidFill>
          <a:ln w="0">
            <a:noFill/>
          </a:ln>
        </p:spPr>
        <p:style>
          <a:lnRef idx="0"/>
          <a:fillRef idx="0"/>
          <a:effectRef idx="0"/>
          <a:fontRef idx="minor"/>
        </p:style>
      </p:sp>
      <p:sp>
        <p:nvSpPr>
          <p:cNvPr id="291" name="Text 24"/>
          <p:cNvSpPr/>
          <p:nvPr/>
        </p:nvSpPr>
        <p:spPr>
          <a:xfrm>
            <a:off x="4480560" y="1591200"/>
            <a:ext cx="456120" cy="45612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600" spc="-1" strike="noStrike">
                <a:solidFill>
                  <a:srgbClr val="ffffff"/>
                </a:solidFill>
                <a:latin typeface="Calibri"/>
                <a:ea typeface="DejaVu Sans"/>
              </a:rPr>
              <a:t>5</a:t>
            </a:r>
            <a:endParaRPr b="0" lang="en-US" sz="1600" spc="-1" strike="noStrike">
              <a:latin typeface="Arial"/>
            </a:endParaRPr>
          </a:p>
        </p:txBody>
      </p:sp>
      <p:sp>
        <p:nvSpPr>
          <p:cNvPr id="292" name="Text 25"/>
          <p:cNvSpPr/>
          <p:nvPr/>
        </p:nvSpPr>
        <p:spPr>
          <a:xfrm>
            <a:off x="5074920" y="1490400"/>
            <a:ext cx="347364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200" spc="-1" strike="noStrike">
                <a:solidFill>
                  <a:srgbClr val="1a7a4a"/>
                </a:solidFill>
                <a:latin typeface="Calibri"/>
                <a:ea typeface="DejaVu Sans"/>
              </a:rPr>
              <a:t>OPTIMAL</a:t>
            </a:r>
            <a:endParaRPr b="0" lang="en-US" sz="1200" spc="-1" strike="noStrike">
              <a:latin typeface="Arial"/>
            </a:endParaRPr>
          </a:p>
        </p:txBody>
      </p:sp>
      <p:sp>
        <p:nvSpPr>
          <p:cNvPr id="293" name="Text 26"/>
          <p:cNvSpPr/>
          <p:nvPr/>
        </p:nvSpPr>
        <p:spPr>
          <a:xfrm>
            <a:off x="5074920" y="1764720"/>
            <a:ext cx="3473640" cy="410400"/>
          </a:xfrm>
          <a:prstGeom prst="rect">
            <a:avLst/>
          </a:prstGeom>
          <a:noFill/>
          <a:ln w="0">
            <a:noFill/>
          </a:ln>
        </p:spPr>
        <p:style>
          <a:lnRef idx="0"/>
          <a:fillRef idx="0"/>
          <a:effectRef idx="0"/>
          <a:fontRef idx="minor"/>
        </p:style>
        <p:txBody>
          <a:bodyPr lIns="90000" rIns="90000" tIns="45000" bIns="45000" anchor="ctr">
            <a:noAutofit/>
          </a:bodyPr>
          <a:p>
            <a:pPr>
              <a:lnSpc>
                <a:spcPct val="120000"/>
              </a:lnSpc>
              <a:buNone/>
              <a:tabLst>
                <a:tab algn="l" pos="0"/>
              </a:tabLst>
            </a:pPr>
            <a:r>
              <a:rPr b="0" lang="en-US" sz="1000" spc="-1" strike="noStrike">
                <a:solidFill>
                  <a:srgbClr val="3d5e4a"/>
                </a:solidFill>
                <a:latin typeface="Calibri"/>
                <a:ea typeface="DejaVu Sans"/>
              </a:rPr>
              <a:t>Strong detox activation · Clear nervous regulation · Strong field coherence</a:t>
            </a:r>
            <a:endParaRPr b="0" lang="en-US" sz="1000" spc="-1" strike="noStrike">
              <a:latin typeface="Arial"/>
            </a:endParaRPr>
          </a:p>
        </p:txBody>
      </p:sp>
      <p:sp>
        <p:nvSpPr>
          <p:cNvPr id="294" name="Shape 27"/>
          <p:cNvSpPr/>
          <p:nvPr/>
        </p:nvSpPr>
        <p:spPr>
          <a:xfrm>
            <a:off x="4389120" y="2313360"/>
            <a:ext cx="4296600" cy="803520"/>
          </a:xfrm>
          <a:prstGeom prst="rect">
            <a:avLst/>
          </a:prstGeom>
          <a:solidFill>
            <a:srgbClr val="ffffff"/>
          </a:solidFill>
          <a:ln w="25400">
            <a:solidFill>
              <a:srgbClr val="4a9e6a"/>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295" name="Shape 28"/>
          <p:cNvSpPr/>
          <p:nvPr/>
        </p:nvSpPr>
        <p:spPr>
          <a:xfrm>
            <a:off x="4389120" y="2313360"/>
            <a:ext cx="53640" cy="803520"/>
          </a:xfrm>
          <a:prstGeom prst="rect">
            <a:avLst/>
          </a:prstGeom>
          <a:solidFill>
            <a:srgbClr val="4a9e6a"/>
          </a:solidFill>
          <a:ln w="0">
            <a:noFill/>
          </a:ln>
        </p:spPr>
        <p:style>
          <a:lnRef idx="0"/>
          <a:fillRef idx="0"/>
          <a:effectRef idx="0"/>
          <a:fontRef idx="minor"/>
        </p:style>
      </p:sp>
      <p:sp>
        <p:nvSpPr>
          <p:cNvPr id="296" name="Shape 29"/>
          <p:cNvSpPr/>
          <p:nvPr/>
        </p:nvSpPr>
        <p:spPr>
          <a:xfrm>
            <a:off x="4480560" y="2487240"/>
            <a:ext cx="456120" cy="456120"/>
          </a:xfrm>
          <a:prstGeom prst="ellipse">
            <a:avLst/>
          </a:prstGeom>
          <a:solidFill>
            <a:srgbClr val="4a9e6a"/>
          </a:solidFill>
          <a:ln w="0">
            <a:noFill/>
          </a:ln>
        </p:spPr>
        <p:style>
          <a:lnRef idx="0"/>
          <a:fillRef idx="0"/>
          <a:effectRef idx="0"/>
          <a:fontRef idx="minor"/>
        </p:style>
      </p:sp>
      <p:sp>
        <p:nvSpPr>
          <p:cNvPr id="297" name="Text 30"/>
          <p:cNvSpPr/>
          <p:nvPr/>
        </p:nvSpPr>
        <p:spPr>
          <a:xfrm>
            <a:off x="4480560" y="2487240"/>
            <a:ext cx="456120" cy="45612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600" spc="-1" strike="noStrike">
                <a:solidFill>
                  <a:srgbClr val="ffffff"/>
                </a:solidFill>
                <a:latin typeface="Calibri"/>
                <a:ea typeface="DejaVu Sans"/>
              </a:rPr>
              <a:t>4</a:t>
            </a:r>
            <a:endParaRPr b="0" lang="en-US" sz="1600" spc="-1" strike="noStrike">
              <a:latin typeface="Arial"/>
            </a:endParaRPr>
          </a:p>
        </p:txBody>
      </p:sp>
      <p:sp>
        <p:nvSpPr>
          <p:cNvPr id="298" name="Text 31"/>
          <p:cNvSpPr/>
          <p:nvPr/>
        </p:nvSpPr>
        <p:spPr>
          <a:xfrm>
            <a:off x="5074920" y="2386440"/>
            <a:ext cx="347364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200" spc="-1" strike="noStrike">
                <a:solidFill>
                  <a:srgbClr val="4a9e6a"/>
                </a:solidFill>
                <a:latin typeface="Calibri"/>
                <a:ea typeface="DejaVu Sans"/>
              </a:rPr>
              <a:t>BALANCED</a:t>
            </a:r>
            <a:endParaRPr b="0" lang="en-US" sz="1200" spc="-1" strike="noStrike">
              <a:latin typeface="Arial"/>
            </a:endParaRPr>
          </a:p>
        </p:txBody>
      </p:sp>
      <p:sp>
        <p:nvSpPr>
          <p:cNvPr id="299" name="Text 32"/>
          <p:cNvSpPr/>
          <p:nvPr/>
        </p:nvSpPr>
        <p:spPr>
          <a:xfrm>
            <a:off x="5074920" y="2660760"/>
            <a:ext cx="3473640" cy="410400"/>
          </a:xfrm>
          <a:prstGeom prst="rect">
            <a:avLst/>
          </a:prstGeom>
          <a:noFill/>
          <a:ln w="0">
            <a:noFill/>
          </a:ln>
        </p:spPr>
        <p:style>
          <a:lnRef idx="0"/>
          <a:fillRef idx="0"/>
          <a:effectRef idx="0"/>
          <a:fontRef idx="minor"/>
        </p:style>
        <p:txBody>
          <a:bodyPr lIns="90000" rIns="90000" tIns="45000" bIns="45000" anchor="ctr">
            <a:noAutofit/>
          </a:bodyPr>
          <a:p>
            <a:pPr>
              <a:lnSpc>
                <a:spcPct val="120000"/>
              </a:lnSpc>
              <a:buNone/>
              <a:tabLst>
                <a:tab algn="l" pos="0"/>
              </a:tabLst>
            </a:pPr>
            <a:r>
              <a:rPr b="0" lang="en-US" sz="1000" spc="-1" strike="noStrike">
                <a:solidFill>
                  <a:srgbClr val="3d5e4a"/>
                </a:solidFill>
                <a:latin typeface="Calibri"/>
                <a:ea typeface="DejaVu Sans"/>
              </a:rPr>
              <a:t>Moderate activation · Slight slowing of lymph · Good but fluctuating NS integration</a:t>
            </a:r>
            <a:endParaRPr b="0" lang="en-US" sz="1000" spc="-1" strike="noStrike">
              <a:latin typeface="Arial"/>
            </a:endParaRPr>
          </a:p>
        </p:txBody>
      </p:sp>
      <p:sp>
        <p:nvSpPr>
          <p:cNvPr id="300" name="Shape 33"/>
          <p:cNvSpPr/>
          <p:nvPr/>
        </p:nvSpPr>
        <p:spPr>
          <a:xfrm>
            <a:off x="4389120" y="3209400"/>
            <a:ext cx="4296600" cy="803520"/>
          </a:xfrm>
          <a:prstGeom prst="rect">
            <a:avLst/>
          </a:prstGeom>
          <a:solidFill>
            <a:srgbClr val="ffffff"/>
          </a:solidFill>
          <a:ln w="25400">
            <a:solidFill>
              <a:srgbClr val="d4a017"/>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301" name="Shape 34"/>
          <p:cNvSpPr/>
          <p:nvPr/>
        </p:nvSpPr>
        <p:spPr>
          <a:xfrm>
            <a:off x="4389120" y="3209400"/>
            <a:ext cx="53640" cy="803520"/>
          </a:xfrm>
          <a:prstGeom prst="rect">
            <a:avLst/>
          </a:prstGeom>
          <a:solidFill>
            <a:srgbClr val="d4a017"/>
          </a:solidFill>
          <a:ln w="0">
            <a:noFill/>
          </a:ln>
        </p:spPr>
        <p:style>
          <a:lnRef idx="0"/>
          <a:fillRef idx="0"/>
          <a:effectRef idx="0"/>
          <a:fontRef idx="minor"/>
        </p:style>
      </p:sp>
      <p:sp>
        <p:nvSpPr>
          <p:cNvPr id="302" name="Shape 35"/>
          <p:cNvSpPr/>
          <p:nvPr/>
        </p:nvSpPr>
        <p:spPr>
          <a:xfrm>
            <a:off x="4480560" y="3383280"/>
            <a:ext cx="456120" cy="456120"/>
          </a:xfrm>
          <a:prstGeom prst="ellipse">
            <a:avLst/>
          </a:prstGeom>
          <a:solidFill>
            <a:srgbClr val="d4a017"/>
          </a:solidFill>
          <a:ln w="0">
            <a:noFill/>
          </a:ln>
        </p:spPr>
        <p:style>
          <a:lnRef idx="0"/>
          <a:fillRef idx="0"/>
          <a:effectRef idx="0"/>
          <a:fontRef idx="minor"/>
        </p:style>
      </p:sp>
      <p:sp>
        <p:nvSpPr>
          <p:cNvPr id="303" name="Text 36"/>
          <p:cNvSpPr/>
          <p:nvPr/>
        </p:nvSpPr>
        <p:spPr>
          <a:xfrm>
            <a:off x="4480560" y="3383280"/>
            <a:ext cx="456120" cy="45612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600" spc="-1" strike="noStrike">
                <a:solidFill>
                  <a:srgbClr val="ffffff"/>
                </a:solidFill>
                <a:latin typeface="Calibri"/>
                <a:ea typeface="DejaVu Sans"/>
              </a:rPr>
              <a:t>3</a:t>
            </a:r>
            <a:endParaRPr b="0" lang="en-US" sz="1600" spc="-1" strike="noStrike">
              <a:latin typeface="Arial"/>
            </a:endParaRPr>
          </a:p>
        </p:txBody>
      </p:sp>
      <p:sp>
        <p:nvSpPr>
          <p:cNvPr id="304" name="Text 37"/>
          <p:cNvSpPr/>
          <p:nvPr/>
        </p:nvSpPr>
        <p:spPr>
          <a:xfrm>
            <a:off x="5074920" y="3282840"/>
            <a:ext cx="347364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200" spc="-1" strike="noStrike">
                <a:solidFill>
                  <a:srgbClr val="d4a017"/>
                </a:solidFill>
                <a:latin typeface="Calibri"/>
                <a:ea typeface="DejaVu Sans"/>
              </a:rPr>
              <a:t>SLUGGISH</a:t>
            </a:r>
            <a:endParaRPr b="0" lang="en-US" sz="1200" spc="-1" strike="noStrike">
              <a:latin typeface="Arial"/>
            </a:endParaRPr>
          </a:p>
        </p:txBody>
      </p:sp>
      <p:sp>
        <p:nvSpPr>
          <p:cNvPr id="305" name="Text 38"/>
          <p:cNvSpPr/>
          <p:nvPr/>
        </p:nvSpPr>
        <p:spPr>
          <a:xfrm>
            <a:off x="5074920" y="3557160"/>
            <a:ext cx="3473640" cy="410400"/>
          </a:xfrm>
          <a:prstGeom prst="rect">
            <a:avLst/>
          </a:prstGeom>
          <a:noFill/>
          <a:ln w="0">
            <a:noFill/>
          </a:ln>
        </p:spPr>
        <p:style>
          <a:lnRef idx="0"/>
          <a:fillRef idx="0"/>
          <a:effectRef idx="0"/>
          <a:fontRef idx="minor"/>
        </p:style>
        <p:txBody>
          <a:bodyPr lIns="90000" rIns="90000" tIns="45000" bIns="45000" anchor="ctr">
            <a:noAutofit/>
          </a:bodyPr>
          <a:p>
            <a:pPr>
              <a:lnSpc>
                <a:spcPct val="120000"/>
              </a:lnSpc>
              <a:buNone/>
              <a:tabLst>
                <a:tab algn="l" pos="0"/>
              </a:tabLst>
            </a:pPr>
            <a:r>
              <a:rPr b="0" lang="en-US" sz="1000" spc="-1" strike="noStrike">
                <a:solidFill>
                  <a:srgbClr val="3d5e4a"/>
                </a:solidFill>
                <a:latin typeface="Calibri"/>
                <a:ea typeface="DejaVu Sans"/>
              </a:rPr>
              <a:t>Sluggish elimination · Fluid retention · Stress accumulation · Reduced clarity</a:t>
            </a:r>
            <a:endParaRPr b="0" lang="en-US" sz="1000" spc="-1" strike="noStrike">
              <a:latin typeface="Arial"/>
            </a:endParaRPr>
          </a:p>
        </p:txBody>
      </p:sp>
      <p:sp>
        <p:nvSpPr>
          <p:cNvPr id="306" name="Shape 39"/>
          <p:cNvSpPr/>
          <p:nvPr/>
        </p:nvSpPr>
        <p:spPr>
          <a:xfrm>
            <a:off x="4389120" y="4105800"/>
            <a:ext cx="4296600" cy="803520"/>
          </a:xfrm>
          <a:prstGeom prst="rect">
            <a:avLst/>
          </a:prstGeom>
          <a:solidFill>
            <a:srgbClr val="ffffff"/>
          </a:solidFill>
          <a:ln w="25400">
            <a:solidFill>
              <a:srgbClr val="c0392b"/>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307" name="Shape 40"/>
          <p:cNvSpPr/>
          <p:nvPr/>
        </p:nvSpPr>
        <p:spPr>
          <a:xfrm>
            <a:off x="4389120" y="4105800"/>
            <a:ext cx="53640" cy="803520"/>
          </a:xfrm>
          <a:prstGeom prst="rect">
            <a:avLst/>
          </a:prstGeom>
          <a:solidFill>
            <a:srgbClr val="c0392b"/>
          </a:solidFill>
          <a:ln w="0">
            <a:noFill/>
          </a:ln>
        </p:spPr>
        <p:style>
          <a:lnRef idx="0"/>
          <a:fillRef idx="0"/>
          <a:effectRef idx="0"/>
          <a:fontRef idx="minor"/>
        </p:style>
      </p:sp>
      <p:sp>
        <p:nvSpPr>
          <p:cNvPr id="308" name="Shape 41"/>
          <p:cNvSpPr/>
          <p:nvPr/>
        </p:nvSpPr>
        <p:spPr>
          <a:xfrm>
            <a:off x="4480560" y="4279320"/>
            <a:ext cx="456120" cy="456120"/>
          </a:xfrm>
          <a:prstGeom prst="ellipse">
            <a:avLst/>
          </a:prstGeom>
          <a:solidFill>
            <a:srgbClr val="c0392b"/>
          </a:solidFill>
          <a:ln w="0">
            <a:noFill/>
          </a:ln>
        </p:spPr>
        <p:style>
          <a:lnRef idx="0"/>
          <a:fillRef idx="0"/>
          <a:effectRef idx="0"/>
          <a:fontRef idx="minor"/>
        </p:style>
      </p:sp>
      <p:sp>
        <p:nvSpPr>
          <p:cNvPr id="309" name="Text 42"/>
          <p:cNvSpPr/>
          <p:nvPr/>
        </p:nvSpPr>
        <p:spPr>
          <a:xfrm>
            <a:off x="4480560" y="4279320"/>
            <a:ext cx="456120" cy="45612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600" spc="-1" strike="noStrike">
                <a:solidFill>
                  <a:srgbClr val="ffffff"/>
                </a:solidFill>
                <a:latin typeface="Calibri"/>
                <a:ea typeface="DejaVu Sans"/>
              </a:rPr>
              <a:t>2-1</a:t>
            </a:r>
            <a:endParaRPr b="0" lang="en-US" sz="1600" spc="-1" strike="noStrike">
              <a:latin typeface="Arial"/>
            </a:endParaRPr>
          </a:p>
        </p:txBody>
      </p:sp>
      <p:sp>
        <p:nvSpPr>
          <p:cNvPr id="310" name="Text 43"/>
          <p:cNvSpPr/>
          <p:nvPr/>
        </p:nvSpPr>
        <p:spPr>
          <a:xfrm>
            <a:off x="5074920" y="4178880"/>
            <a:ext cx="347364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200" spc="-1" strike="noStrike">
                <a:solidFill>
                  <a:srgbClr val="c0392b"/>
                </a:solidFill>
                <a:latin typeface="Calibri"/>
                <a:ea typeface="DejaVu Sans"/>
              </a:rPr>
              <a:t>SEVERE</a:t>
            </a:r>
            <a:endParaRPr b="0" lang="en-US" sz="1200" spc="-1" strike="noStrike">
              <a:latin typeface="Arial"/>
            </a:endParaRPr>
          </a:p>
        </p:txBody>
      </p:sp>
      <p:sp>
        <p:nvSpPr>
          <p:cNvPr id="311" name="Text 44"/>
          <p:cNvSpPr/>
          <p:nvPr/>
        </p:nvSpPr>
        <p:spPr>
          <a:xfrm>
            <a:off x="5074920" y="4453200"/>
            <a:ext cx="3473640" cy="410400"/>
          </a:xfrm>
          <a:prstGeom prst="rect">
            <a:avLst/>
          </a:prstGeom>
          <a:noFill/>
          <a:ln w="0">
            <a:noFill/>
          </a:ln>
        </p:spPr>
        <p:style>
          <a:lnRef idx="0"/>
          <a:fillRef idx="0"/>
          <a:effectRef idx="0"/>
          <a:fontRef idx="minor"/>
        </p:style>
        <p:txBody>
          <a:bodyPr lIns="90000" rIns="90000" tIns="45000" bIns="45000" anchor="ctr">
            <a:noAutofit/>
          </a:bodyPr>
          <a:p>
            <a:pPr>
              <a:lnSpc>
                <a:spcPct val="120000"/>
              </a:lnSpc>
              <a:buNone/>
              <a:tabLst>
                <a:tab algn="l" pos="0"/>
              </a:tabLst>
            </a:pPr>
            <a:r>
              <a:rPr b="0" lang="en-US" sz="1000" spc="-1" strike="noStrike">
                <a:solidFill>
                  <a:srgbClr val="3d5e4a"/>
                </a:solidFill>
                <a:latin typeface="Calibri"/>
                <a:ea typeface="DejaVu Sans"/>
              </a:rPr>
              <a:t>Severe stagnation · Poor elimination · Nervous overload · Weak field coherence</a:t>
            </a:r>
            <a:endParaRPr b="0" lang="en-US" sz="10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f8f5"/>
        </a:solidFill>
      </p:bgPr>
    </p:bg>
    <p:spTree>
      <p:nvGrpSpPr>
        <p:cNvPr id="1" name=""/>
        <p:cNvGrpSpPr/>
        <p:nvPr/>
      </p:nvGrpSpPr>
      <p:grpSpPr>
        <a:xfrm>
          <a:off x="0" y="0"/>
          <a:ext cx="0" cy="0"/>
          <a:chOff x="0" y="0"/>
          <a:chExt cx="0" cy="0"/>
        </a:xfrm>
      </p:grpSpPr>
      <p:sp>
        <p:nvSpPr>
          <p:cNvPr id="312" name="Shape 0"/>
          <p:cNvSpPr/>
          <p:nvPr/>
        </p:nvSpPr>
        <p:spPr>
          <a:xfrm>
            <a:off x="457200" y="182880"/>
            <a:ext cx="2376360" cy="346320"/>
          </a:xfrm>
          <a:prstGeom prst="roundRect">
            <a:avLst>
              <a:gd name="adj" fmla="val 18421"/>
            </a:avLst>
          </a:prstGeom>
          <a:solidFill>
            <a:srgbClr val="1a3d2b"/>
          </a:solidFill>
          <a:ln w="0">
            <a:noFill/>
          </a:ln>
        </p:spPr>
        <p:style>
          <a:lnRef idx="0"/>
          <a:fillRef idx="0"/>
          <a:effectRef idx="0"/>
          <a:fontRef idx="minor"/>
        </p:style>
      </p:sp>
      <p:sp>
        <p:nvSpPr>
          <p:cNvPr id="313" name="Text 1"/>
          <p:cNvSpPr/>
          <p:nvPr/>
        </p:nvSpPr>
        <p:spPr>
          <a:xfrm>
            <a:off x="457200" y="182880"/>
            <a:ext cx="2376360" cy="34632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000" spc="-1" strike="noStrike">
                <a:solidFill>
                  <a:srgbClr val="c8ddd0"/>
                </a:solidFill>
                <a:latin typeface="Calibri"/>
                <a:ea typeface="DejaVu Sans"/>
              </a:rPr>
              <a:t>INDEX G</a:t>
            </a:r>
            <a:endParaRPr b="0" lang="en-US" sz="1000" spc="-1" strike="noStrike">
              <a:latin typeface="Arial"/>
            </a:endParaRPr>
          </a:p>
        </p:txBody>
      </p:sp>
      <p:sp>
        <p:nvSpPr>
          <p:cNvPr id="314" name="Text 2"/>
          <p:cNvSpPr/>
          <p:nvPr/>
        </p:nvSpPr>
        <p:spPr>
          <a:xfrm>
            <a:off x="457200" y="621720"/>
            <a:ext cx="8228520" cy="41040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2100" spc="-1" strike="noStrike">
                <a:solidFill>
                  <a:srgbClr val="1a3d2b"/>
                </a:solidFill>
                <a:latin typeface="Calibri"/>
                <a:ea typeface="DejaVu Sans"/>
              </a:rPr>
              <a:t>Structural Inflammation &amp; Ancestral Resonance</a:t>
            </a:r>
            <a:endParaRPr b="0" lang="en-US" sz="2100" spc="-1" strike="noStrike">
              <a:latin typeface="Arial"/>
            </a:endParaRPr>
          </a:p>
        </p:txBody>
      </p:sp>
      <p:sp>
        <p:nvSpPr>
          <p:cNvPr id="315" name="Text 3"/>
          <p:cNvSpPr/>
          <p:nvPr/>
        </p:nvSpPr>
        <p:spPr>
          <a:xfrm>
            <a:off x="457200" y="1051560"/>
            <a:ext cx="822852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i="1" lang="en-US" sz="1100" spc="-1" strike="noStrike">
                <a:solidFill>
                  <a:srgbClr val="6b8f7a"/>
                </a:solidFill>
                <a:latin typeface="Calibri"/>
                <a:ea typeface="DejaVu Sans"/>
              </a:rPr>
              <a:t>Tissue field, ancestral layers, neuro-regulatory activity &amp; subtle energetic flow  •  Qualitative pattern index (no single numeric score)</a:t>
            </a:r>
            <a:endParaRPr b="0" lang="en-US" sz="1100" spc="-1" strike="noStrike">
              <a:latin typeface="Arial"/>
            </a:endParaRPr>
          </a:p>
        </p:txBody>
      </p:sp>
      <p:sp>
        <p:nvSpPr>
          <p:cNvPr id="316" name="Shape 4"/>
          <p:cNvSpPr/>
          <p:nvPr/>
        </p:nvSpPr>
        <p:spPr>
          <a:xfrm>
            <a:off x="457200" y="1389960"/>
            <a:ext cx="4022280" cy="1324800"/>
          </a:xfrm>
          <a:prstGeom prst="rect">
            <a:avLst/>
          </a:prstGeom>
          <a:solidFill>
            <a:srgbClr val="ffffff"/>
          </a:solidFill>
          <a:ln w="25400">
            <a:solidFill>
              <a:srgbClr val="4a7c59"/>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317" name="Shape 5"/>
          <p:cNvSpPr/>
          <p:nvPr/>
        </p:nvSpPr>
        <p:spPr>
          <a:xfrm>
            <a:off x="457200" y="1389960"/>
            <a:ext cx="53640" cy="1324800"/>
          </a:xfrm>
          <a:prstGeom prst="rect">
            <a:avLst/>
          </a:prstGeom>
          <a:solidFill>
            <a:srgbClr val="4a7c59"/>
          </a:solidFill>
          <a:ln w="0">
            <a:noFill/>
          </a:ln>
        </p:spPr>
        <p:style>
          <a:lnRef idx="0"/>
          <a:fillRef idx="0"/>
          <a:effectRef idx="0"/>
          <a:fontRef idx="minor"/>
        </p:style>
      </p:sp>
      <p:sp>
        <p:nvSpPr>
          <p:cNvPr id="318" name="Text 6"/>
          <p:cNvSpPr/>
          <p:nvPr/>
        </p:nvSpPr>
        <p:spPr>
          <a:xfrm>
            <a:off x="603360" y="1481400"/>
            <a:ext cx="374796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200" spc="-1" strike="noStrike">
                <a:solidFill>
                  <a:srgbClr val="4a7c59"/>
                </a:solidFill>
                <a:latin typeface="Calibri"/>
                <a:ea typeface="DejaVu Sans"/>
              </a:rPr>
              <a:t>Tissue &amp; Structural Field</a:t>
            </a:r>
            <a:endParaRPr b="0" lang="en-US" sz="1200" spc="-1" strike="noStrike">
              <a:latin typeface="Arial"/>
            </a:endParaRPr>
          </a:p>
        </p:txBody>
      </p:sp>
      <p:sp>
        <p:nvSpPr>
          <p:cNvPr id="319" name="Text 7"/>
          <p:cNvSpPr/>
          <p:nvPr/>
        </p:nvSpPr>
        <p:spPr>
          <a:xfrm>
            <a:off x="603360" y="1792080"/>
            <a:ext cx="3747960" cy="858600"/>
          </a:xfrm>
          <a:prstGeom prst="rect">
            <a:avLst/>
          </a:prstGeom>
          <a:noFill/>
          <a:ln w="0">
            <a:noFill/>
          </a:ln>
        </p:spPr>
        <p:style>
          <a:lnRef idx="0"/>
          <a:fillRef idx="0"/>
          <a:effectRef idx="0"/>
          <a:fontRef idx="minor"/>
        </p:style>
        <p:txBody>
          <a:bodyPr lIns="90000" rIns="90000" tIns="45000" bIns="45000" anchor="ctr">
            <a:noAutofit/>
          </a:bodyPr>
          <a:p>
            <a:pPr>
              <a:lnSpc>
                <a:spcPct val="130000"/>
              </a:lnSpc>
              <a:buNone/>
              <a:tabLst>
                <a:tab algn="l" pos="0"/>
              </a:tabLst>
            </a:pPr>
            <a:r>
              <a:rPr b="0" lang="en-US" sz="1000" spc="-1" strike="noStrike">
                <a:solidFill>
                  <a:srgbClr val="3d5e4a"/>
                </a:solidFill>
                <a:latin typeface="Calibri"/>
                <a:ea typeface="DejaVu Sans"/>
              </a:rPr>
              <a:t>Inflammatory processes · Acute irritation · Energetic disturbance in tissues · Structural stress memory</a:t>
            </a:r>
            <a:endParaRPr b="0" lang="en-US" sz="1000" spc="-1" strike="noStrike">
              <a:latin typeface="Arial"/>
            </a:endParaRPr>
          </a:p>
        </p:txBody>
      </p:sp>
      <p:sp>
        <p:nvSpPr>
          <p:cNvPr id="320" name="Shape 8"/>
          <p:cNvSpPr/>
          <p:nvPr/>
        </p:nvSpPr>
        <p:spPr>
          <a:xfrm>
            <a:off x="4663440" y="1389960"/>
            <a:ext cx="4022280" cy="1324800"/>
          </a:xfrm>
          <a:prstGeom prst="rect">
            <a:avLst/>
          </a:prstGeom>
          <a:solidFill>
            <a:srgbClr val="ffffff"/>
          </a:solidFill>
          <a:ln w="25400">
            <a:solidFill>
              <a:srgbClr val="c9a84c"/>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321" name="Shape 9"/>
          <p:cNvSpPr/>
          <p:nvPr/>
        </p:nvSpPr>
        <p:spPr>
          <a:xfrm>
            <a:off x="4663440" y="1389960"/>
            <a:ext cx="53640" cy="1324800"/>
          </a:xfrm>
          <a:prstGeom prst="rect">
            <a:avLst/>
          </a:prstGeom>
          <a:solidFill>
            <a:srgbClr val="c9a84c"/>
          </a:solidFill>
          <a:ln w="0">
            <a:noFill/>
          </a:ln>
        </p:spPr>
        <p:style>
          <a:lnRef idx="0"/>
          <a:fillRef idx="0"/>
          <a:effectRef idx="0"/>
          <a:fontRef idx="minor"/>
        </p:style>
      </p:sp>
      <p:sp>
        <p:nvSpPr>
          <p:cNvPr id="322" name="Text 10"/>
          <p:cNvSpPr/>
          <p:nvPr/>
        </p:nvSpPr>
        <p:spPr>
          <a:xfrm>
            <a:off x="4809600" y="1481400"/>
            <a:ext cx="374796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200" spc="-1" strike="noStrike">
                <a:solidFill>
                  <a:srgbClr val="c9a84c"/>
                </a:solidFill>
                <a:latin typeface="Calibri"/>
                <a:ea typeface="DejaVu Sans"/>
              </a:rPr>
              <a:t>Ancestral / Hereditary Layer</a:t>
            </a:r>
            <a:endParaRPr b="0" lang="en-US" sz="1200" spc="-1" strike="noStrike">
              <a:latin typeface="Arial"/>
            </a:endParaRPr>
          </a:p>
        </p:txBody>
      </p:sp>
      <p:sp>
        <p:nvSpPr>
          <p:cNvPr id="323" name="Text 11"/>
          <p:cNvSpPr/>
          <p:nvPr/>
        </p:nvSpPr>
        <p:spPr>
          <a:xfrm>
            <a:off x="4809600" y="1792080"/>
            <a:ext cx="3747960" cy="858600"/>
          </a:xfrm>
          <a:prstGeom prst="rect">
            <a:avLst/>
          </a:prstGeom>
          <a:noFill/>
          <a:ln w="0">
            <a:noFill/>
          </a:ln>
        </p:spPr>
        <p:style>
          <a:lnRef idx="0"/>
          <a:fillRef idx="0"/>
          <a:effectRef idx="0"/>
          <a:fontRef idx="minor"/>
        </p:style>
        <p:txBody>
          <a:bodyPr lIns="90000" rIns="90000" tIns="45000" bIns="45000" anchor="ctr">
            <a:noAutofit/>
          </a:bodyPr>
          <a:p>
            <a:pPr>
              <a:lnSpc>
                <a:spcPct val="130000"/>
              </a:lnSpc>
              <a:buNone/>
              <a:tabLst>
                <a:tab algn="l" pos="0"/>
              </a:tabLst>
            </a:pPr>
            <a:r>
              <a:rPr b="0" lang="en-US" sz="1000" spc="-1" strike="noStrike">
                <a:solidFill>
                  <a:srgbClr val="3d5e4a"/>
                </a:solidFill>
                <a:latin typeface="Calibri"/>
                <a:ea typeface="DejaVu Sans"/>
              </a:rPr>
              <a:t>Genetic or lineage imprints · Constitutional structural patterns · Deep-rooted predispositions · Inherited energetic blueprint</a:t>
            </a:r>
            <a:endParaRPr b="0" lang="en-US" sz="1000" spc="-1" strike="noStrike">
              <a:latin typeface="Arial"/>
            </a:endParaRPr>
          </a:p>
        </p:txBody>
      </p:sp>
      <p:sp>
        <p:nvSpPr>
          <p:cNvPr id="324" name="Shape 12"/>
          <p:cNvSpPr/>
          <p:nvPr/>
        </p:nvSpPr>
        <p:spPr>
          <a:xfrm>
            <a:off x="457200" y="2880360"/>
            <a:ext cx="4022280" cy="1324800"/>
          </a:xfrm>
          <a:prstGeom prst="rect">
            <a:avLst/>
          </a:prstGeom>
          <a:solidFill>
            <a:srgbClr val="ffffff"/>
          </a:solidFill>
          <a:ln w="25400">
            <a:solidFill>
              <a:srgbClr val="5b8fbf"/>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325" name="Shape 13"/>
          <p:cNvSpPr/>
          <p:nvPr/>
        </p:nvSpPr>
        <p:spPr>
          <a:xfrm>
            <a:off x="457200" y="2880360"/>
            <a:ext cx="53640" cy="1324800"/>
          </a:xfrm>
          <a:prstGeom prst="rect">
            <a:avLst/>
          </a:prstGeom>
          <a:solidFill>
            <a:srgbClr val="5b8fbf"/>
          </a:solidFill>
          <a:ln w="0">
            <a:noFill/>
          </a:ln>
        </p:spPr>
        <p:style>
          <a:lnRef idx="0"/>
          <a:fillRef idx="0"/>
          <a:effectRef idx="0"/>
          <a:fontRef idx="minor"/>
        </p:style>
      </p:sp>
      <p:sp>
        <p:nvSpPr>
          <p:cNvPr id="326" name="Text 14"/>
          <p:cNvSpPr/>
          <p:nvPr/>
        </p:nvSpPr>
        <p:spPr>
          <a:xfrm>
            <a:off x="603360" y="2971800"/>
            <a:ext cx="374796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200" spc="-1" strike="noStrike">
                <a:solidFill>
                  <a:srgbClr val="5b8fbf"/>
                </a:solidFill>
                <a:latin typeface="Calibri"/>
                <a:ea typeface="DejaVu Sans"/>
              </a:rPr>
              <a:t>Neuro-Regulatory Activity</a:t>
            </a:r>
            <a:endParaRPr b="0" lang="en-US" sz="1200" spc="-1" strike="noStrike">
              <a:latin typeface="Arial"/>
            </a:endParaRPr>
          </a:p>
        </p:txBody>
      </p:sp>
      <p:sp>
        <p:nvSpPr>
          <p:cNvPr id="327" name="Text 15"/>
          <p:cNvSpPr/>
          <p:nvPr/>
        </p:nvSpPr>
        <p:spPr>
          <a:xfrm>
            <a:off x="603360" y="3282840"/>
            <a:ext cx="3747960" cy="858600"/>
          </a:xfrm>
          <a:prstGeom prst="rect">
            <a:avLst/>
          </a:prstGeom>
          <a:noFill/>
          <a:ln w="0">
            <a:noFill/>
          </a:ln>
        </p:spPr>
        <p:style>
          <a:lnRef idx="0"/>
          <a:fillRef idx="0"/>
          <a:effectRef idx="0"/>
          <a:fontRef idx="minor"/>
        </p:style>
        <p:txBody>
          <a:bodyPr lIns="90000" rIns="90000" tIns="45000" bIns="45000" anchor="ctr">
            <a:noAutofit/>
          </a:bodyPr>
          <a:p>
            <a:pPr>
              <a:lnSpc>
                <a:spcPct val="130000"/>
              </a:lnSpc>
              <a:buNone/>
              <a:tabLst>
                <a:tab algn="l" pos="0"/>
              </a:tabLst>
            </a:pPr>
            <a:r>
              <a:rPr b="0" lang="en-US" sz="1000" spc="-1" strike="noStrike">
                <a:solidFill>
                  <a:srgbClr val="3d5e4a"/>
                </a:solidFill>
                <a:latin typeface="Calibri"/>
                <a:ea typeface="DejaVu Sans"/>
              </a:rPr>
              <a:t>Nervous system modulation · Stress-response activation · Subtle regulatory balance · Autonomic tone balance</a:t>
            </a:r>
            <a:endParaRPr b="0" lang="en-US" sz="1000" spc="-1" strike="noStrike">
              <a:latin typeface="Arial"/>
            </a:endParaRPr>
          </a:p>
        </p:txBody>
      </p:sp>
      <p:sp>
        <p:nvSpPr>
          <p:cNvPr id="328" name="Shape 16"/>
          <p:cNvSpPr/>
          <p:nvPr/>
        </p:nvSpPr>
        <p:spPr>
          <a:xfrm>
            <a:off x="4663440" y="2880360"/>
            <a:ext cx="4022280" cy="1324800"/>
          </a:xfrm>
          <a:prstGeom prst="rect">
            <a:avLst/>
          </a:prstGeom>
          <a:solidFill>
            <a:srgbClr val="ffffff"/>
          </a:solidFill>
          <a:ln w="25400">
            <a:solidFill>
              <a:srgbClr val="9b59b6"/>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329" name="Shape 17"/>
          <p:cNvSpPr/>
          <p:nvPr/>
        </p:nvSpPr>
        <p:spPr>
          <a:xfrm>
            <a:off x="4663440" y="2880360"/>
            <a:ext cx="53640" cy="1324800"/>
          </a:xfrm>
          <a:prstGeom prst="rect">
            <a:avLst/>
          </a:prstGeom>
          <a:solidFill>
            <a:srgbClr val="9b59b6"/>
          </a:solidFill>
          <a:ln w="0">
            <a:noFill/>
          </a:ln>
        </p:spPr>
        <p:style>
          <a:lnRef idx="0"/>
          <a:fillRef idx="0"/>
          <a:effectRef idx="0"/>
          <a:fontRef idx="minor"/>
        </p:style>
      </p:sp>
      <p:sp>
        <p:nvSpPr>
          <p:cNvPr id="330" name="Text 18"/>
          <p:cNvSpPr/>
          <p:nvPr/>
        </p:nvSpPr>
        <p:spPr>
          <a:xfrm>
            <a:off x="4809600" y="2971800"/>
            <a:ext cx="374796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200" spc="-1" strike="noStrike">
                <a:solidFill>
                  <a:srgbClr val="9b59b6"/>
                </a:solidFill>
                <a:latin typeface="Calibri"/>
                <a:ea typeface="DejaVu Sans"/>
              </a:rPr>
              <a:t>Subtle Energetic Flow</a:t>
            </a:r>
            <a:endParaRPr b="0" lang="en-US" sz="1200" spc="-1" strike="noStrike">
              <a:latin typeface="Arial"/>
            </a:endParaRPr>
          </a:p>
        </p:txBody>
      </p:sp>
      <p:sp>
        <p:nvSpPr>
          <p:cNvPr id="331" name="Text 19"/>
          <p:cNvSpPr/>
          <p:nvPr/>
        </p:nvSpPr>
        <p:spPr>
          <a:xfrm>
            <a:off x="4809600" y="3282840"/>
            <a:ext cx="3747960" cy="858600"/>
          </a:xfrm>
          <a:prstGeom prst="rect">
            <a:avLst/>
          </a:prstGeom>
          <a:noFill/>
          <a:ln w="0">
            <a:noFill/>
          </a:ln>
        </p:spPr>
        <p:style>
          <a:lnRef idx="0"/>
          <a:fillRef idx="0"/>
          <a:effectRef idx="0"/>
          <a:fontRef idx="minor"/>
        </p:style>
        <p:txBody>
          <a:bodyPr lIns="90000" rIns="90000" tIns="45000" bIns="45000" anchor="ctr">
            <a:noAutofit/>
          </a:bodyPr>
          <a:p>
            <a:pPr>
              <a:lnSpc>
                <a:spcPct val="130000"/>
              </a:lnSpc>
              <a:buNone/>
              <a:tabLst>
                <a:tab algn="l" pos="0"/>
              </a:tabLst>
            </a:pPr>
            <a:r>
              <a:rPr b="0" lang="en-US" sz="1000" spc="-1" strike="noStrike">
                <a:solidFill>
                  <a:srgbClr val="3d5e4a"/>
                </a:solidFill>
                <a:latin typeface="Calibri"/>
                <a:ea typeface="DejaVu Sans"/>
              </a:rPr>
              <a:t>Regulatory coherence between systems · Environmental stress resonance · Endogenous vs exogenous stress patterns</a:t>
            </a:r>
            <a:endParaRPr b="0" lang="en-US" sz="1000" spc="-1" strike="noStrike">
              <a:latin typeface="Arial"/>
            </a:endParaRPr>
          </a:p>
        </p:txBody>
      </p:sp>
      <p:sp>
        <p:nvSpPr>
          <p:cNvPr id="332" name="Shape 20"/>
          <p:cNvSpPr/>
          <p:nvPr/>
        </p:nvSpPr>
        <p:spPr>
          <a:xfrm>
            <a:off x="457200" y="4297680"/>
            <a:ext cx="8228520" cy="730440"/>
          </a:xfrm>
          <a:prstGeom prst="rect">
            <a:avLst/>
          </a:prstGeom>
          <a:solidFill>
            <a:srgbClr val="ffffff"/>
          </a:solidFill>
          <a:ln w="1524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333" name="Shape 21"/>
          <p:cNvSpPr/>
          <p:nvPr/>
        </p:nvSpPr>
        <p:spPr>
          <a:xfrm>
            <a:off x="457200" y="4297680"/>
            <a:ext cx="53640" cy="730440"/>
          </a:xfrm>
          <a:prstGeom prst="rect">
            <a:avLst/>
          </a:prstGeom>
          <a:solidFill>
            <a:srgbClr val="c9a84c"/>
          </a:solidFill>
          <a:ln w="0">
            <a:noFill/>
          </a:ln>
        </p:spPr>
        <p:style>
          <a:lnRef idx="0"/>
          <a:fillRef idx="0"/>
          <a:effectRef idx="0"/>
          <a:fontRef idx="minor"/>
        </p:style>
      </p:sp>
      <p:sp>
        <p:nvSpPr>
          <p:cNvPr id="334" name="Text 22"/>
          <p:cNvSpPr/>
          <p:nvPr/>
        </p:nvSpPr>
        <p:spPr>
          <a:xfrm>
            <a:off x="640080" y="4370760"/>
            <a:ext cx="7908480" cy="639000"/>
          </a:xfrm>
          <a:prstGeom prst="rect">
            <a:avLst/>
          </a:prstGeom>
          <a:noFill/>
          <a:ln w="0">
            <a:noFill/>
          </a:ln>
        </p:spPr>
        <p:style>
          <a:lnRef idx="0"/>
          <a:fillRef idx="0"/>
          <a:effectRef idx="0"/>
          <a:fontRef idx="minor"/>
        </p:style>
        <p:txBody>
          <a:bodyPr lIns="90000" rIns="90000" tIns="45000" bIns="45000" anchor="ctr">
            <a:noAutofit/>
          </a:bodyPr>
          <a:p>
            <a:pPr>
              <a:lnSpc>
                <a:spcPct val="135000"/>
              </a:lnSpc>
              <a:buNone/>
              <a:tabLst>
                <a:tab algn="l" pos="0"/>
              </a:tabLst>
            </a:pPr>
            <a:r>
              <a:rPr b="1" i="1" lang="en-US" sz="1000" spc="-1" strike="noStrike">
                <a:solidFill>
                  <a:srgbClr val="3d5e4a"/>
                </a:solidFill>
                <a:latin typeface="Calibri"/>
                <a:ea typeface="DejaVu Sans"/>
              </a:rPr>
              <a:t>Endogenous</a:t>
            </a:r>
            <a:r>
              <a:rPr b="0" i="1" lang="en-US" sz="1000" spc="-1" strike="noStrike">
                <a:solidFill>
                  <a:srgbClr val="3d5e4a"/>
                </a:solidFill>
                <a:latin typeface="Calibri"/>
                <a:ea typeface="DejaVu Sans"/>
              </a:rPr>
              <a:t> pattern: stress stored internally (structure leads, regulation follows)</a:t>
            </a:r>
            <a:endParaRPr b="0" lang="en-US" sz="1000" spc="-1" strike="noStrike">
              <a:latin typeface="Arial"/>
            </a:endParaRPr>
          </a:p>
          <a:p>
            <a:pPr>
              <a:lnSpc>
                <a:spcPct val="135000"/>
              </a:lnSpc>
              <a:buNone/>
              <a:tabLst>
                <a:tab algn="l" pos="0"/>
              </a:tabLst>
            </a:pPr>
            <a:r>
              <a:rPr b="1" i="1" lang="en-US" sz="1000" spc="-1" strike="noStrike">
                <a:solidFill>
                  <a:srgbClr val="3d5e4a"/>
                </a:solidFill>
                <a:latin typeface="Calibri"/>
                <a:ea typeface="DejaVu Sans"/>
              </a:rPr>
              <a:t>Exogenous</a:t>
            </a:r>
            <a:r>
              <a:rPr b="0" i="1" lang="en-US" sz="1000" spc="-1" strike="noStrike">
                <a:solidFill>
                  <a:srgbClr val="3d5e4a"/>
                </a:solidFill>
                <a:latin typeface="Calibri"/>
                <a:ea typeface="DejaVu Sans"/>
              </a:rPr>
              <a:t> pattern: stress from outside (regulation leads, structure follows adaptively) </a:t>
            </a:r>
            <a:endParaRPr b="0" lang="en-US" sz="1000" spc="-1" strike="noStrike">
              <a:latin typeface="Arial"/>
            </a:endParaRPr>
          </a:p>
          <a:p>
            <a:pPr>
              <a:lnSpc>
                <a:spcPct val="135000"/>
              </a:lnSpc>
              <a:buNone/>
              <a:tabLst>
                <a:tab algn="l" pos="0"/>
              </a:tabLst>
            </a:pPr>
            <a:r>
              <a:rPr b="0" i="1" lang="en-US" sz="1000" spc="-1" strike="noStrike">
                <a:solidFill>
                  <a:srgbClr val="3d5e4a"/>
                </a:solidFill>
                <a:latin typeface="Calibri"/>
                <a:ea typeface="DejaVu Sans"/>
              </a:rPr>
              <a:t>Index G is the interaction between centripetal (inward) and centrifugal (outward) energetic movement</a:t>
            </a:r>
            <a:endParaRPr b="0" lang="en-US" sz="10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f8f5"/>
        </a:solidFill>
      </p:bgPr>
    </p:bg>
    <p:spTree>
      <p:nvGrpSpPr>
        <p:cNvPr id="1" name=""/>
        <p:cNvGrpSpPr/>
        <p:nvPr/>
      </p:nvGrpSpPr>
      <p:grpSpPr>
        <a:xfrm>
          <a:off x="0" y="0"/>
          <a:ext cx="0" cy="0"/>
          <a:chOff x="0" y="0"/>
          <a:chExt cx="0" cy="0"/>
        </a:xfrm>
      </p:grpSpPr>
      <p:sp>
        <p:nvSpPr>
          <p:cNvPr id="335" name="Shape 0"/>
          <p:cNvSpPr/>
          <p:nvPr/>
        </p:nvSpPr>
        <p:spPr>
          <a:xfrm>
            <a:off x="457200" y="182880"/>
            <a:ext cx="2376360" cy="346320"/>
          </a:xfrm>
          <a:prstGeom prst="roundRect">
            <a:avLst>
              <a:gd name="adj" fmla="val 18421"/>
            </a:avLst>
          </a:prstGeom>
          <a:solidFill>
            <a:srgbClr val="1a3d2b"/>
          </a:solidFill>
          <a:ln w="0">
            <a:noFill/>
          </a:ln>
        </p:spPr>
        <p:style>
          <a:lnRef idx="0"/>
          <a:fillRef idx="0"/>
          <a:effectRef idx="0"/>
          <a:fontRef idx="minor"/>
        </p:style>
      </p:sp>
      <p:sp>
        <p:nvSpPr>
          <p:cNvPr id="336" name="Text 1"/>
          <p:cNvSpPr/>
          <p:nvPr/>
        </p:nvSpPr>
        <p:spPr>
          <a:xfrm>
            <a:off x="457200" y="182880"/>
            <a:ext cx="2376360" cy="34632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000" spc="-1" strike="noStrike">
                <a:solidFill>
                  <a:srgbClr val="c8ddd0"/>
                </a:solidFill>
                <a:latin typeface="Calibri"/>
                <a:ea typeface="DejaVu Sans"/>
              </a:rPr>
              <a:t>Etheric Displacement</a:t>
            </a:r>
            <a:endParaRPr b="0" lang="en-US" sz="1000" spc="-1" strike="noStrike">
              <a:latin typeface="Arial"/>
            </a:endParaRPr>
          </a:p>
        </p:txBody>
      </p:sp>
      <p:sp>
        <p:nvSpPr>
          <p:cNvPr id="337" name="Text 2"/>
          <p:cNvSpPr/>
          <p:nvPr/>
        </p:nvSpPr>
        <p:spPr>
          <a:xfrm>
            <a:off x="457200" y="621720"/>
            <a:ext cx="8228520" cy="4561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2600" spc="-1" strike="noStrike">
                <a:solidFill>
                  <a:srgbClr val="1a3d2b"/>
                </a:solidFill>
                <a:latin typeface="Calibri"/>
                <a:ea typeface="DejaVu Sans"/>
              </a:rPr>
              <a:t>Organ Etheric Displacement</a:t>
            </a:r>
            <a:endParaRPr b="0" lang="en-US" sz="2600" spc="-1" strike="noStrike">
              <a:latin typeface="Arial"/>
            </a:endParaRPr>
          </a:p>
        </p:txBody>
      </p:sp>
      <p:sp>
        <p:nvSpPr>
          <p:cNvPr id="338" name="Text 3"/>
          <p:cNvSpPr/>
          <p:nvPr/>
        </p:nvSpPr>
        <p:spPr>
          <a:xfrm>
            <a:off x="457200" y="1078920"/>
            <a:ext cx="822852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i="1" lang="en-US" sz="1300" spc="-1" strike="noStrike">
                <a:solidFill>
                  <a:srgbClr val="6b8f7a"/>
                </a:solidFill>
                <a:latin typeface="Calibri"/>
                <a:ea typeface="DejaVu Sans"/>
              </a:rPr>
              <a:t>When the Body is Pulled Away</a:t>
            </a:r>
            <a:endParaRPr b="0" lang="en-US" sz="1300" spc="-1" strike="noStrike">
              <a:latin typeface="Arial"/>
            </a:endParaRPr>
          </a:p>
        </p:txBody>
      </p:sp>
      <p:sp>
        <p:nvSpPr>
          <p:cNvPr id="339" name="Shape 4"/>
          <p:cNvSpPr/>
          <p:nvPr/>
        </p:nvSpPr>
        <p:spPr>
          <a:xfrm>
            <a:off x="457200" y="1417320"/>
            <a:ext cx="5028120" cy="1370520"/>
          </a:xfrm>
          <a:prstGeom prst="rect">
            <a:avLst/>
          </a:prstGeom>
          <a:solidFill>
            <a:srgbClr val="ffffff"/>
          </a:solidFill>
          <a:ln w="1524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340" name="Shape 5"/>
          <p:cNvSpPr/>
          <p:nvPr/>
        </p:nvSpPr>
        <p:spPr>
          <a:xfrm>
            <a:off x="457200" y="1417320"/>
            <a:ext cx="53640" cy="1370520"/>
          </a:xfrm>
          <a:prstGeom prst="rect">
            <a:avLst/>
          </a:prstGeom>
          <a:solidFill>
            <a:srgbClr val="c9a84c"/>
          </a:solidFill>
          <a:ln w="0">
            <a:noFill/>
          </a:ln>
        </p:spPr>
        <p:style>
          <a:lnRef idx="0"/>
          <a:fillRef idx="0"/>
          <a:effectRef idx="0"/>
          <a:fontRef idx="minor"/>
        </p:style>
      </p:sp>
      <p:sp>
        <p:nvSpPr>
          <p:cNvPr id="341" name="Text 6"/>
          <p:cNvSpPr/>
          <p:nvPr/>
        </p:nvSpPr>
        <p:spPr>
          <a:xfrm>
            <a:off x="594360" y="1481400"/>
            <a:ext cx="4753800" cy="1187640"/>
          </a:xfrm>
          <a:prstGeom prst="rect">
            <a:avLst/>
          </a:prstGeom>
          <a:noFill/>
          <a:ln w="0">
            <a:noFill/>
          </a:ln>
        </p:spPr>
        <p:style>
          <a:lnRef idx="0"/>
          <a:fillRef idx="0"/>
          <a:effectRef idx="0"/>
          <a:fontRef idx="minor"/>
        </p:style>
        <p:txBody>
          <a:bodyPr lIns="90000" rIns="90000" tIns="45000" bIns="45000" anchor="ctr">
            <a:noAutofit/>
          </a:bodyPr>
          <a:p>
            <a:pPr>
              <a:lnSpc>
                <a:spcPct val="140000"/>
              </a:lnSpc>
              <a:buNone/>
              <a:tabLst>
                <a:tab algn="l" pos="0"/>
              </a:tabLst>
            </a:pPr>
            <a:r>
              <a:rPr b="0" lang="en-US" sz="1050" spc="-1" strike="noStrike">
                <a:solidFill>
                  <a:srgbClr val="1a2e23"/>
                </a:solidFill>
                <a:latin typeface="Calibri"/>
                <a:ea typeface="DejaVu Sans"/>
              </a:rPr>
              <a:t>Stress, emotional shock, chronic pressure, ancestral patterns, and environmental interferences can all act as forces that pull the etheric body away from its origin point — its natural seat around a specific organ.</a:t>
            </a:r>
            <a:endParaRPr b="0" lang="en-US" sz="1050" spc="-1" strike="noStrike">
              <a:latin typeface="Arial"/>
            </a:endParaRPr>
          </a:p>
        </p:txBody>
      </p:sp>
      <p:sp>
        <p:nvSpPr>
          <p:cNvPr id="342" name="Shape 7"/>
          <p:cNvSpPr/>
          <p:nvPr/>
        </p:nvSpPr>
        <p:spPr>
          <a:xfrm>
            <a:off x="5669280" y="1417320"/>
            <a:ext cx="3062160" cy="1370520"/>
          </a:xfrm>
          <a:prstGeom prst="rect">
            <a:avLst/>
          </a:prstGeom>
          <a:solidFill>
            <a:srgbClr val="ffffff"/>
          </a:solidFill>
          <a:ln w="1524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343" name="Shape 8"/>
          <p:cNvSpPr/>
          <p:nvPr/>
        </p:nvSpPr>
        <p:spPr>
          <a:xfrm>
            <a:off x="5669280" y="1417320"/>
            <a:ext cx="3062160" cy="53640"/>
          </a:xfrm>
          <a:prstGeom prst="rect">
            <a:avLst/>
          </a:prstGeom>
          <a:solidFill>
            <a:srgbClr val="c9a84c"/>
          </a:solidFill>
          <a:ln w="0">
            <a:noFill/>
          </a:ln>
        </p:spPr>
        <p:style>
          <a:lnRef idx="0"/>
          <a:fillRef idx="0"/>
          <a:effectRef idx="0"/>
          <a:fontRef idx="minor"/>
        </p:style>
      </p:sp>
      <p:sp>
        <p:nvSpPr>
          <p:cNvPr id="344" name="Text 9"/>
          <p:cNvSpPr/>
          <p:nvPr/>
        </p:nvSpPr>
        <p:spPr>
          <a:xfrm>
            <a:off x="5760720" y="1572840"/>
            <a:ext cx="283356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200" spc="-1" strike="noStrike">
                <a:solidFill>
                  <a:srgbClr val="1a3d2b"/>
                </a:solidFill>
                <a:latin typeface="Calibri"/>
                <a:ea typeface="DejaVu Sans"/>
              </a:rPr>
              <a:t>This is not a metaphor.</a:t>
            </a:r>
            <a:endParaRPr b="0" lang="en-US" sz="1200" spc="-1" strike="noStrike">
              <a:latin typeface="Arial"/>
            </a:endParaRPr>
          </a:p>
        </p:txBody>
      </p:sp>
      <p:sp>
        <p:nvSpPr>
          <p:cNvPr id="345" name="Text 10"/>
          <p:cNvSpPr/>
          <p:nvPr/>
        </p:nvSpPr>
        <p:spPr>
          <a:xfrm>
            <a:off x="5760720" y="1883520"/>
            <a:ext cx="2833560" cy="821880"/>
          </a:xfrm>
          <a:prstGeom prst="rect">
            <a:avLst/>
          </a:prstGeom>
          <a:noFill/>
          <a:ln w="0">
            <a:noFill/>
          </a:ln>
        </p:spPr>
        <p:style>
          <a:lnRef idx="0"/>
          <a:fillRef idx="0"/>
          <a:effectRef idx="0"/>
          <a:fontRef idx="minor"/>
        </p:style>
        <p:txBody>
          <a:bodyPr lIns="90000" rIns="90000" tIns="45000" bIns="45000" anchor="ctr">
            <a:noAutofit/>
          </a:bodyPr>
          <a:p>
            <a:pPr>
              <a:lnSpc>
                <a:spcPct val="130000"/>
              </a:lnSpc>
              <a:buNone/>
              <a:tabLst>
                <a:tab algn="l" pos="0"/>
              </a:tabLst>
            </a:pPr>
            <a:r>
              <a:rPr b="0" lang="en-US" sz="1000" spc="-1" strike="noStrike">
                <a:solidFill>
                  <a:srgbClr val="3d5e4a"/>
                </a:solidFill>
                <a:latin typeface="Calibri"/>
                <a:ea typeface="DejaVu Sans"/>
              </a:rPr>
              <a:t>In bioenergy practice, displacement is observable and measurable through specific assessment methods.</a:t>
            </a:r>
            <a:endParaRPr b="0" lang="en-US" sz="1000" spc="-1" strike="noStrike">
              <a:latin typeface="Arial"/>
            </a:endParaRPr>
          </a:p>
        </p:txBody>
      </p:sp>
      <p:sp>
        <p:nvSpPr>
          <p:cNvPr id="346" name="Shape 11"/>
          <p:cNvSpPr/>
          <p:nvPr/>
        </p:nvSpPr>
        <p:spPr>
          <a:xfrm>
            <a:off x="457200" y="2907720"/>
            <a:ext cx="5028120" cy="1964880"/>
          </a:xfrm>
          <a:prstGeom prst="rect">
            <a:avLst/>
          </a:prstGeom>
          <a:solidFill>
            <a:srgbClr val="ffffff"/>
          </a:solidFill>
          <a:ln w="1524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347" name="Shape 12"/>
          <p:cNvSpPr/>
          <p:nvPr/>
        </p:nvSpPr>
        <p:spPr>
          <a:xfrm>
            <a:off x="457200" y="2907720"/>
            <a:ext cx="53640" cy="1964880"/>
          </a:xfrm>
          <a:prstGeom prst="rect">
            <a:avLst/>
          </a:prstGeom>
          <a:solidFill>
            <a:srgbClr val="4a7c59"/>
          </a:solidFill>
          <a:ln w="0">
            <a:noFill/>
          </a:ln>
        </p:spPr>
        <p:style>
          <a:lnRef idx="0"/>
          <a:fillRef idx="0"/>
          <a:effectRef idx="0"/>
          <a:fontRef idx="minor"/>
        </p:style>
      </p:sp>
      <p:sp>
        <p:nvSpPr>
          <p:cNvPr id="348" name="Text 13"/>
          <p:cNvSpPr/>
          <p:nvPr/>
        </p:nvSpPr>
        <p:spPr>
          <a:xfrm>
            <a:off x="594360" y="2971800"/>
            <a:ext cx="475380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00" spc="-1" strike="noStrike">
                <a:solidFill>
                  <a:srgbClr val="1a3d2b"/>
                </a:solidFill>
                <a:latin typeface="Calibri"/>
                <a:ea typeface="DejaVu Sans"/>
              </a:rPr>
              <a:t>When the etheric body is pulled away, symptoms may include:</a:t>
            </a:r>
            <a:endParaRPr b="0" lang="en-US" sz="1100" spc="-1" strike="noStrike">
              <a:latin typeface="Arial"/>
            </a:endParaRPr>
          </a:p>
        </p:txBody>
      </p:sp>
      <p:sp>
        <p:nvSpPr>
          <p:cNvPr id="349" name="Shape 14"/>
          <p:cNvSpPr/>
          <p:nvPr/>
        </p:nvSpPr>
        <p:spPr>
          <a:xfrm>
            <a:off x="658440" y="3337560"/>
            <a:ext cx="117720" cy="117720"/>
          </a:xfrm>
          <a:prstGeom prst="ellipse">
            <a:avLst/>
          </a:prstGeom>
          <a:solidFill>
            <a:srgbClr val="c9a84c"/>
          </a:solidFill>
          <a:ln w="0">
            <a:noFill/>
          </a:ln>
        </p:spPr>
        <p:style>
          <a:lnRef idx="0"/>
          <a:fillRef idx="0"/>
          <a:effectRef idx="0"/>
          <a:fontRef idx="minor"/>
        </p:style>
      </p:sp>
      <p:sp>
        <p:nvSpPr>
          <p:cNvPr id="350" name="Text 15"/>
          <p:cNvSpPr/>
          <p:nvPr/>
        </p:nvSpPr>
        <p:spPr>
          <a:xfrm>
            <a:off x="868680" y="3291840"/>
            <a:ext cx="4479480" cy="29160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050" spc="-1" strike="noStrike">
                <a:solidFill>
                  <a:srgbClr val="1a2e23"/>
                </a:solidFill>
                <a:latin typeface="Calibri"/>
                <a:ea typeface="DejaVu Sans"/>
              </a:rPr>
              <a:t>Unexplained fatigue or recurring physical complaints</a:t>
            </a:r>
            <a:endParaRPr b="0" lang="en-US" sz="1050" spc="-1" strike="noStrike">
              <a:latin typeface="Arial"/>
            </a:endParaRPr>
          </a:p>
        </p:txBody>
      </p:sp>
      <p:sp>
        <p:nvSpPr>
          <p:cNvPr id="351" name="Shape 16"/>
          <p:cNvSpPr/>
          <p:nvPr/>
        </p:nvSpPr>
        <p:spPr>
          <a:xfrm>
            <a:off x="658440" y="3684960"/>
            <a:ext cx="117720" cy="117720"/>
          </a:xfrm>
          <a:prstGeom prst="ellipse">
            <a:avLst/>
          </a:prstGeom>
          <a:solidFill>
            <a:srgbClr val="c9a84c"/>
          </a:solidFill>
          <a:ln w="0">
            <a:noFill/>
          </a:ln>
        </p:spPr>
        <p:style>
          <a:lnRef idx="0"/>
          <a:fillRef idx="0"/>
          <a:effectRef idx="0"/>
          <a:fontRef idx="minor"/>
        </p:style>
      </p:sp>
      <p:sp>
        <p:nvSpPr>
          <p:cNvPr id="352" name="Text 17"/>
          <p:cNvSpPr/>
          <p:nvPr/>
        </p:nvSpPr>
        <p:spPr>
          <a:xfrm>
            <a:off x="868680" y="3639240"/>
            <a:ext cx="4479480" cy="29160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050" spc="-1" strike="noStrike">
                <a:solidFill>
                  <a:srgbClr val="1a2e23"/>
                </a:solidFill>
                <a:latin typeface="Calibri"/>
                <a:ea typeface="DejaVu Sans"/>
              </a:rPr>
              <a:t>Emotional heaviness, anxiety, or a sense of being 'not quite oneself'</a:t>
            </a:r>
            <a:endParaRPr b="0" lang="en-US" sz="1050" spc="-1" strike="noStrike">
              <a:latin typeface="Arial"/>
            </a:endParaRPr>
          </a:p>
        </p:txBody>
      </p:sp>
      <p:sp>
        <p:nvSpPr>
          <p:cNvPr id="353" name="Shape 18"/>
          <p:cNvSpPr/>
          <p:nvPr/>
        </p:nvSpPr>
        <p:spPr>
          <a:xfrm>
            <a:off x="658440" y="4032360"/>
            <a:ext cx="117720" cy="117720"/>
          </a:xfrm>
          <a:prstGeom prst="ellipse">
            <a:avLst/>
          </a:prstGeom>
          <a:solidFill>
            <a:srgbClr val="c9a84c"/>
          </a:solidFill>
          <a:ln w="0">
            <a:noFill/>
          </a:ln>
        </p:spPr>
        <p:style>
          <a:lnRef idx="0"/>
          <a:fillRef idx="0"/>
          <a:effectRef idx="0"/>
          <a:fontRef idx="minor"/>
        </p:style>
      </p:sp>
      <p:sp>
        <p:nvSpPr>
          <p:cNvPr id="354" name="Text 19"/>
          <p:cNvSpPr/>
          <p:nvPr/>
        </p:nvSpPr>
        <p:spPr>
          <a:xfrm>
            <a:off x="868680" y="3986640"/>
            <a:ext cx="4479480" cy="29160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050" spc="-1" strike="noStrike">
                <a:solidFill>
                  <a:srgbClr val="1a2e23"/>
                </a:solidFill>
                <a:latin typeface="Calibri"/>
                <a:ea typeface="DejaVu Sans"/>
              </a:rPr>
              <a:t>Reduced resilience to stress or illness</a:t>
            </a:r>
            <a:endParaRPr b="0" lang="en-US" sz="1050" spc="-1" strike="noStrike">
              <a:latin typeface="Arial"/>
            </a:endParaRPr>
          </a:p>
        </p:txBody>
      </p:sp>
      <p:sp>
        <p:nvSpPr>
          <p:cNvPr id="355" name="Shape 20"/>
          <p:cNvSpPr/>
          <p:nvPr/>
        </p:nvSpPr>
        <p:spPr>
          <a:xfrm>
            <a:off x="658440" y="4380120"/>
            <a:ext cx="117720" cy="117720"/>
          </a:xfrm>
          <a:prstGeom prst="ellipse">
            <a:avLst/>
          </a:prstGeom>
          <a:solidFill>
            <a:srgbClr val="c9a84c"/>
          </a:solidFill>
          <a:ln w="0">
            <a:noFill/>
          </a:ln>
        </p:spPr>
        <p:style>
          <a:lnRef idx="0"/>
          <a:fillRef idx="0"/>
          <a:effectRef idx="0"/>
          <a:fontRef idx="minor"/>
        </p:style>
      </p:sp>
      <p:sp>
        <p:nvSpPr>
          <p:cNvPr id="356" name="Text 21"/>
          <p:cNvSpPr/>
          <p:nvPr/>
        </p:nvSpPr>
        <p:spPr>
          <a:xfrm>
            <a:off x="868680" y="4334400"/>
            <a:ext cx="4479480" cy="29160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0" lang="en-US" sz="1050" spc="-1" strike="noStrike">
                <a:solidFill>
                  <a:srgbClr val="1a2e23"/>
                </a:solidFill>
                <a:latin typeface="Calibri"/>
                <a:ea typeface="DejaVu Sans"/>
              </a:rPr>
              <a:t>Difficulty recovering fully — even after rest or treatment</a:t>
            </a:r>
            <a:endParaRPr b="0" lang="en-US" sz="1050" spc="-1" strike="noStrike">
              <a:latin typeface="Arial"/>
            </a:endParaRPr>
          </a:p>
        </p:txBody>
      </p:sp>
      <p:sp>
        <p:nvSpPr>
          <p:cNvPr id="357" name="Shape 22"/>
          <p:cNvSpPr/>
          <p:nvPr/>
        </p:nvSpPr>
        <p:spPr>
          <a:xfrm>
            <a:off x="5669280" y="2907720"/>
            <a:ext cx="3062160" cy="1964880"/>
          </a:xfrm>
          <a:prstGeom prst="rect">
            <a:avLst/>
          </a:prstGeom>
          <a:solidFill>
            <a:srgbClr val="ffffff"/>
          </a:solidFill>
          <a:ln w="1524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358" name="Shape 23"/>
          <p:cNvSpPr/>
          <p:nvPr/>
        </p:nvSpPr>
        <p:spPr>
          <a:xfrm>
            <a:off x="5669280" y="2907720"/>
            <a:ext cx="3062160" cy="53640"/>
          </a:xfrm>
          <a:prstGeom prst="rect">
            <a:avLst/>
          </a:prstGeom>
          <a:solidFill>
            <a:srgbClr val="4a7c59"/>
          </a:solidFill>
          <a:ln w="0">
            <a:noFill/>
          </a:ln>
        </p:spPr>
        <p:style>
          <a:lnRef idx="0"/>
          <a:fillRef idx="0"/>
          <a:effectRef idx="0"/>
          <a:fontRef idx="minor"/>
        </p:style>
      </p:sp>
      <p:sp>
        <p:nvSpPr>
          <p:cNvPr id="359" name="Text 24"/>
          <p:cNvSpPr/>
          <p:nvPr/>
        </p:nvSpPr>
        <p:spPr>
          <a:xfrm>
            <a:off x="5760720" y="3035880"/>
            <a:ext cx="2833560" cy="1690560"/>
          </a:xfrm>
          <a:prstGeom prst="rect">
            <a:avLst/>
          </a:prstGeom>
          <a:noFill/>
          <a:ln w="0">
            <a:noFill/>
          </a:ln>
        </p:spPr>
        <p:style>
          <a:lnRef idx="0"/>
          <a:fillRef idx="0"/>
          <a:effectRef idx="0"/>
          <a:fontRef idx="minor"/>
        </p:style>
        <p:txBody>
          <a:bodyPr lIns="90000" rIns="90000" tIns="45000" bIns="45000" anchor="ctr">
            <a:noAutofit/>
          </a:bodyPr>
          <a:p>
            <a:pPr>
              <a:lnSpc>
                <a:spcPct val="145000"/>
              </a:lnSpc>
              <a:buNone/>
              <a:tabLst>
                <a:tab algn="l" pos="0"/>
              </a:tabLst>
            </a:pPr>
            <a:r>
              <a:rPr b="0" i="1" lang="en-US" sz="1050" spc="-1" strike="noStrike">
                <a:solidFill>
                  <a:srgbClr val="1a2e23"/>
                </a:solidFill>
                <a:latin typeface="Calibri"/>
                <a:ea typeface="DejaVu Sans"/>
              </a:rPr>
              <a:t>The organ is present.</a:t>
            </a:r>
            <a:endParaRPr b="0" lang="en-US" sz="1050" spc="-1" strike="noStrike">
              <a:latin typeface="Arial"/>
            </a:endParaRPr>
          </a:p>
          <a:p>
            <a:pPr>
              <a:lnSpc>
                <a:spcPct val="145000"/>
              </a:lnSpc>
              <a:buNone/>
              <a:tabLst>
                <a:tab algn="l" pos="0"/>
              </a:tabLst>
            </a:pPr>
            <a:r>
              <a:rPr b="0" i="1" lang="en-US" sz="1050" spc="-1" strike="noStrike">
                <a:solidFill>
                  <a:srgbClr val="1a2e23"/>
                </a:solidFill>
                <a:latin typeface="Calibri"/>
                <a:ea typeface="DejaVu Sans"/>
              </a:rPr>
              <a:t>The etheric support has been pulled away.</a:t>
            </a:r>
            <a:endParaRPr b="0" lang="en-US" sz="1050" spc="-1" strike="noStrike">
              <a:latin typeface="Arial"/>
            </a:endParaRPr>
          </a:p>
          <a:p>
            <a:pPr>
              <a:lnSpc>
                <a:spcPct val="145000"/>
              </a:lnSpc>
              <a:buNone/>
              <a:tabLst>
                <a:tab algn="l" pos="0"/>
              </a:tabLst>
            </a:pPr>
            <a:endParaRPr b="0" lang="en-US" sz="1050" spc="-1" strike="noStrike">
              <a:latin typeface="Arial"/>
            </a:endParaRPr>
          </a:p>
          <a:p>
            <a:pPr>
              <a:lnSpc>
                <a:spcPct val="145000"/>
              </a:lnSpc>
              <a:buNone/>
              <a:tabLst>
                <a:tab algn="l" pos="0"/>
              </a:tabLst>
            </a:pPr>
            <a:r>
              <a:rPr b="0" i="1" lang="en-US" sz="1050" spc="-1" strike="noStrike">
                <a:solidFill>
                  <a:srgbClr val="1a2e23"/>
                </a:solidFill>
                <a:latin typeface="Calibri"/>
                <a:ea typeface="DejaVu Sans"/>
              </a:rPr>
              <a:t>The gap between the two is where symptoms take root.</a:t>
            </a:r>
            <a:endParaRPr b="0" lang="en-US" sz="105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f8f5"/>
        </a:solidFill>
      </p:bgPr>
    </p:bg>
    <p:spTree>
      <p:nvGrpSpPr>
        <p:cNvPr id="1" name=""/>
        <p:cNvGrpSpPr/>
        <p:nvPr/>
      </p:nvGrpSpPr>
      <p:grpSpPr>
        <a:xfrm>
          <a:off x="0" y="0"/>
          <a:ext cx="0" cy="0"/>
          <a:chOff x="0" y="0"/>
          <a:chExt cx="0" cy="0"/>
        </a:xfrm>
      </p:grpSpPr>
      <p:sp>
        <p:nvSpPr>
          <p:cNvPr id="360" name="Text 0"/>
          <p:cNvSpPr/>
          <p:nvPr/>
        </p:nvSpPr>
        <p:spPr>
          <a:xfrm>
            <a:off x="457200" y="228600"/>
            <a:ext cx="8228520" cy="4561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2400" spc="-1" strike="noStrike">
                <a:solidFill>
                  <a:srgbClr val="1a3d2b"/>
                </a:solidFill>
                <a:latin typeface="Calibri"/>
                <a:ea typeface="DejaVu Sans"/>
              </a:rPr>
              <a:t>Glossary of Key Bioenergy Terms</a:t>
            </a:r>
            <a:endParaRPr b="0" lang="en-US" sz="2400" spc="-1" strike="noStrike">
              <a:latin typeface="Arial"/>
            </a:endParaRPr>
          </a:p>
        </p:txBody>
      </p:sp>
      <p:sp>
        <p:nvSpPr>
          <p:cNvPr id="361" name="Shape 1"/>
          <p:cNvSpPr/>
          <p:nvPr/>
        </p:nvSpPr>
        <p:spPr>
          <a:xfrm>
            <a:off x="457200" y="822960"/>
            <a:ext cx="3976560" cy="913320"/>
          </a:xfrm>
          <a:prstGeom prst="rect">
            <a:avLst/>
          </a:prstGeom>
          <a:solidFill>
            <a:srgbClr val="ffffff"/>
          </a:solidFill>
          <a:ln w="1270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362" name="Shape 2"/>
          <p:cNvSpPr/>
          <p:nvPr/>
        </p:nvSpPr>
        <p:spPr>
          <a:xfrm>
            <a:off x="457200" y="822960"/>
            <a:ext cx="44640" cy="913320"/>
          </a:xfrm>
          <a:prstGeom prst="rect">
            <a:avLst/>
          </a:prstGeom>
          <a:solidFill>
            <a:srgbClr val="4a7c59"/>
          </a:solidFill>
          <a:ln w="0">
            <a:noFill/>
          </a:ln>
        </p:spPr>
        <p:style>
          <a:lnRef idx="0"/>
          <a:fillRef idx="0"/>
          <a:effectRef idx="0"/>
          <a:fontRef idx="minor"/>
        </p:style>
      </p:sp>
      <p:sp>
        <p:nvSpPr>
          <p:cNvPr id="363" name="Text 3"/>
          <p:cNvSpPr/>
          <p:nvPr/>
        </p:nvSpPr>
        <p:spPr>
          <a:xfrm>
            <a:off x="594360" y="887040"/>
            <a:ext cx="374796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50" spc="-1" strike="noStrike">
                <a:solidFill>
                  <a:srgbClr val="1a3d2b"/>
                </a:solidFill>
                <a:latin typeface="Calibri"/>
                <a:ea typeface="DejaVu Sans"/>
              </a:rPr>
              <a:t>Telluric / Yin</a:t>
            </a:r>
            <a:endParaRPr b="0" lang="en-US" sz="1150" spc="-1" strike="noStrike">
              <a:latin typeface="Arial"/>
            </a:endParaRPr>
          </a:p>
        </p:txBody>
      </p:sp>
      <p:sp>
        <p:nvSpPr>
          <p:cNvPr id="364" name="Text 4"/>
          <p:cNvSpPr/>
          <p:nvPr/>
        </p:nvSpPr>
        <p:spPr>
          <a:xfrm>
            <a:off x="594360" y="1170360"/>
            <a:ext cx="3747960" cy="501840"/>
          </a:xfrm>
          <a:prstGeom prst="rect">
            <a:avLst/>
          </a:prstGeom>
          <a:noFill/>
          <a:ln w="0">
            <a:noFill/>
          </a:ln>
        </p:spPr>
        <p:style>
          <a:lnRef idx="0"/>
          <a:fillRef idx="0"/>
          <a:effectRef idx="0"/>
          <a:fontRef idx="minor"/>
        </p:style>
        <p:txBody>
          <a:bodyPr lIns="90000" rIns="90000" tIns="45000" bIns="45000" anchor="ctr">
            <a:noAutofit/>
          </a:bodyPr>
          <a:p>
            <a:pPr>
              <a:lnSpc>
                <a:spcPct val="125000"/>
              </a:lnSpc>
              <a:buNone/>
              <a:tabLst>
                <a:tab algn="l" pos="0"/>
              </a:tabLst>
            </a:pPr>
            <a:r>
              <a:rPr b="0" lang="en-US" sz="1000" spc="-1" strike="noStrike">
                <a:solidFill>
                  <a:srgbClr val="3d5e4a"/>
                </a:solidFill>
                <a:latin typeface="Calibri"/>
                <a:ea typeface="DejaVu Sans"/>
              </a:rPr>
              <a:t>Relating to Earth energies. Grounding, downward, stabilising forces within the body and environment.</a:t>
            </a:r>
            <a:endParaRPr b="0" lang="en-US" sz="1000" spc="-1" strike="noStrike">
              <a:latin typeface="Arial"/>
            </a:endParaRPr>
          </a:p>
        </p:txBody>
      </p:sp>
      <p:sp>
        <p:nvSpPr>
          <p:cNvPr id="365" name="Shape 5"/>
          <p:cNvSpPr/>
          <p:nvPr/>
        </p:nvSpPr>
        <p:spPr>
          <a:xfrm>
            <a:off x="4617720" y="822960"/>
            <a:ext cx="3976560" cy="913320"/>
          </a:xfrm>
          <a:prstGeom prst="rect">
            <a:avLst/>
          </a:prstGeom>
          <a:solidFill>
            <a:srgbClr val="ffffff"/>
          </a:solidFill>
          <a:ln w="1270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366" name="Shape 6"/>
          <p:cNvSpPr/>
          <p:nvPr/>
        </p:nvSpPr>
        <p:spPr>
          <a:xfrm>
            <a:off x="4617720" y="822960"/>
            <a:ext cx="44640" cy="913320"/>
          </a:xfrm>
          <a:prstGeom prst="rect">
            <a:avLst/>
          </a:prstGeom>
          <a:solidFill>
            <a:srgbClr val="4a7c59"/>
          </a:solidFill>
          <a:ln w="0">
            <a:noFill/>
          </a:ln>
        </p:spPr>
        <p:style>
          <a:lnRef idx="0"/>
          <a:fillRef idx="0"/>
          <a:effectRef idx="0"/>
          <a:fontRef idx="minor"/>
        </p:style>
      </p:sp>
      <p:sp>
        <p:nvSpPr>
          <p:cNvPr id="367" name="Text 7"/>
          <p:cNvSpPr/>
          <p:nvPr/>
        </p:nvSpPr>
        <p:spPr>
          <a:xfrm>
            <a:off x="4754880" y="887040"/>
            <a:ext cx="374796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50" spc="-1" strike="noStrike">
                <a:solidFill>
                  <a:srgbClr val="1a3d2b"/>
                </a:solidFill>
                <a:latin typeface="Calibri"/>
                <a:ea typeface="DejaVu Sans"/>
              </a:rPr>
              <a:t>Cosmic / Yang</a:t>
            </a:r>
            <a:endParaRPr b="0" lang="en-US" sz="1150" spc="-1" strike="noStrike">
              <a:latin typeface="Arial"/>
            </a:endParaRPr>
          </a:p>
        </p:txBody>
      </p:sp>
      <p:sp>
        <p:nvSpPr>
          <p:cNvPr id="368" name="Text 8"/>
          <p:cNvSpPr/>
          <p:nvPr/>
        </p:nvSpPr>
        <p:spPr>
          <a:xfrm>
            <a:off x="4754880" y="1170360"/>
            <a:ext cx="3747960" cy="501840"/>
          </a:xfrm>
          <a:prstGeom prst="rect">
            <a:avLst/>
          </a:prstGeom>
          <a:noFill/>
          <a:ln w="0">
            <a:noFill/>
          </a:ln>
        </p:spPr>
        <p:style>
          <a:lnRef idx="0"/>
          <a:fillRef idx="0"/>
          <a:effectRef idx="0"/>
          <a:fontRef idx="minor"/>
        </p:style>
        <p:txBody>
          <a:bodyPr lIns="90000" rIns="90000" tIns="45000" bIns="45000" anchor="ctr">
            <a:noAutofit/>
          </a:bodyPr>
          <a:p>
            <a:pPr>
              <a:lnSpc>
                <a:spcPct val="125000"/>
              </a:lnSpc>
              <a:buNone/>
              <a:tabLst>
                <a:tab algn="l" pos="0"/>
              </a:tabLst>
            </a:pPr>
            <a:r>
              <a:rPr b="0" lang="en-US" sz="1000" spc="-1" strike="noStrike">
                <a:solidFill>
                  <a:srgbClr val="3d5e4a"/>
                </a:solidFill>
                <a:latin typeface="Calibri"/>
                <a:ea typeface="DejaVu Sans"/>
              </a:rPr>
              <a:t>Relating to celestial or heavenly energies. Expanding, upward, clarifying forces.</a:t>
            </a:r>
            <a:endParaRPr b="0" lang="en-US" sz="1000" spc="-1" strike="noStrike">
              <a:latin typeface="Arial"/>
            </a:endParaRPr>
          </a:p>
        </p:txBody>
      </p:sp>
      <p:sp>
        <p:nvSpPr>
          <p:cNvPr id="369" name="Shape 9"/>
          <p:cNvSpPr/>
          <p:nvPr/>
        </p:nvSpPr>
        <p:spPr>
          <a:xfrm>
            <a:off x="457200" y="1874520"/>
            <a:ext cx="3976560" cy="913320"/>
          </a:xfrm>
          <a:prstGeom prst="rect">
            <a:avLst/>
          </a:prstGeom>
          <a:solidFill>
            <a:srgbClr val="ffffff"/>
          </a:solidFill>
          <a:ln w="1270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370" name="Shape 10"/>
          <p:cNvSpPr/>
          <p:nvPr/>
        </p:nvSpPr>
        <p:spPr>
          <a:xfrm>
            <a:off x="457200" y="1874520"/>
            <a:ext cx="44640" cy="913320"/>
          </a:xfrm>
          <a:prstGeom prst="rect">
            <a:avLst/>
          </a:prstGeom>
          <a:solidFill>
            <a:srgbClr val="4a7c59"/>
          </a:solidFill>
          <a:ln w="0">
            <a:noFill/>
          </a:ln>
        </p:spPr>
        <p:style>
          <a:lnRef idx="0"/>
          <a:fillRef idx="0"/>
          <a:effectRef idx="0"/>
          <a:fontRef idx="minor"/>
        </p:style>
      </p:sp>
      <p:sp>
        <p:nvSpPr>
          <p:cNvPr id="371" name="Text 11"/>
          <p:cNvSpPr/>
          <p:nvPr/>
        </p:nvSpPr>
        <p:spPr>
          <a:xfrm>
            <a:off x="594360" y="1938600"/>
            <a:ext cx="374796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50" spc="-1" strike="noStrike">
                <a:solidFill>
                  <a:srgbClr val="1a3d2b"/>
                </a:solidFill>
                <a:latin typeface="Calibri"/>
                <a:ea typeface="DejaVu Sans"/>
              </a:rPr>
              <a:t>Energetic Field</a:t>
            </a:r>
            <a:endParaRPr b="0" lang="en-US" sz="1150" spc="-1" strike="noStrike">
              <a:latin typeface="Arial"/>
            </a:endParaRPr>
          </a:p>
        </p:txBody>
      </p:sp>
      <p:sp>
        <p:nvSpPr>
          <p:cNvPr id="372" name="Text 12"/>
          <p:cNvSpPr/>
          <p:nvPr/>
        </p:nvSpPr>
        <p:spPr>
          <a:xfrm>
            <a:off x="594360" y="2221920"/>
            <a:ext cx="3747960" cy="501840"/>
          </a:xfrm>
          <a:prstGeom prst="rect">
            <a:avLst/>
          </a:prstGeom>
          <a:noFill/>
          <a:ln w="0">
            <a:noFill/>
          </a:ln>
        </p:spPr>
        <p:style>
          <a:lnRef idx="0"/>
          <a:fillRef idx="0"/>
          <a:effectRef idx="0"/>
          <a:fontRef idx="minor"/>
        </p:style>
        <p:txBody>
          <a:bodyPr lIns="90000" rIns="90000" tIns="45000" bIns="45000" anchor="ctr">
            <a:noAutofit/>
          </a:bodyPr>
          <a:p>
            <a:pPr>
              <a:lnSpc>
                <a:spcPct val="125000"/>
              </a:lnSpc>
              <a:buNone/>
              <a:tabLst>
                <a:tab algn="l" pos="0"/>
              </a:tabLst>
            </a:pPr>
            <a:r>
              <a:rPr b="0" lang="en-US" sz="1000" spc="-1" strike="noStrike">
                <a:solidFill>
                  <a:srgbClr val="3d5e4a"/>
                </a:solidFill>
                <a:latin typeface="Calibri"/>
                <a:ea typeface="DejaVu Sans"/>
              </a:rPr>
              <a:t>The subtle bioelectric or bioenergetic environment surrounding and permeating living tissue.</a:t>
            </a:r>
            <a:endParaRPr b="0" lang="en-US" sz="1000" spc="-1" strike="noStrike">
              <a:latin typeface="Arial"/>
            </a:endParaRPr>
          </a:p>
        </p:txBody>
      </p:sp>
      <p:sp>
        <p:nvSpPr>
          <p:cNvPr id="373" name="Shape 13"/>
          <p:cNvSpPr/>
          <p:nvPr/>
        </p:nvSpPr>
        <p:spPr>
          <a:xfrm>
            <a:off x="4617720" y="1874520"/>
            <a:ext cx="3976560" cy="913320"/>
          </a:xfrm>
          <a:prstGeom prst="rect">
            <a:avLst/>
          </a:prstGeom>
          <a:solidFill>
            <a:srgbClr val="ffffff"/>
          </a:solidFill>
          <a:ln w="1270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374" name="Shape 14"/>
          <p:cNvSpPr/>
          <p:nvPr/>
        </p:nvSpPr>
        <p:spPr>
          <a:xfrm>
            <a:off x="4617720" y="1874520"/>
            <a:ext cx="44640" cy="913320"/>
          </a:xfrm>
          <a:prstGeom prst="rect">
            <a:avLst/>
          </a:prstGeom>
          <a:solidFill>
            <a:srgbClr val="4a7c59"/>
          </a:solidFill>
          <a:ln w="0">
            <a:noFill/>
          </a:ln>
        </p:spPr>
        <p:style>
          <a:lnRef idx="0"/>
          <a:fillRef idx="0"/>
          <a:effectRef idx="0"/>
          <a:fontRef idx="minor"/>
        </p:style>
      </p:sp>
      <p:sp>
        <p:nvSpPr>
          <p:cNvPr id="375" name="Text 15"/>
          <p:cNvSpPr/>
          <p:nvPr/>
        </p:nvSpPr>
        <p:spPr>
          <a:xfrm>
            <a:off x="4754880" y="1938600"/>
            <a:ext cx="374796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50" spc="-1" strike="noStrike">
                <a:solidFill>
                  <a:srgbClr val="1a3d2b"/>
                </a:solidFill>
                <a:latin typeface="Calibri"/>
                <a:ea typeface="DejaVu Sans"/>
              </a:rPr>
              <a:t>Regulatory Coherence</a:t>
            </a:r>
            <a:endParaRPr b="0" lang="en-US" sz="1150" spc="-1" strike="noStrike">
              <a:latin typeface="Arial"/>
            </a:endParaRPr>
          </a:p>
        </p:txBody>
      </p:sp>
      <p:sp>
        <p:nvSpPr>
          <p:cNvPr id="376" name="Text 16"/>
          <p:cNvSpPr/>
          <p:nvPr/>
        </p:nvSpPr>
        <p:spPr>
          <a:xfrm>
            <a:off x="4754880" y="2221920"/>
            <a:ext cx="3747960" cy="501840"/>
          </a:xfrm>
          <a:prstGeom prst="rect">
            <a:avLst/>
          </a:prstGeom>
          <a:noFill/>
          <a:ln w="0">
            <a:noFill/>
          </a:ln>
        </p:spPr>
        <p:style>
          <a:lnRef idx="0"/>
          <a:fillRef idx="0"/>
          <a:effectRef idx="0"/>
          <a:fontRef idx="minor"/>
        </p:style>
        <p:txBody>
          <a:bodyPr lIns="90000" rIns="90000" tIns="45000" bIns="45000" anchor="ctr">
            <a:noAutofit/>
          </a:bodyPr>
          <a:p>
            <a:pPr>
              <a:lnSpc>
                <a:spcPct val="125000"/>
              </a:lnSpc>
              <a:buNone/>
              <a:tabLst>
                <a:tab algn="l" pos="0"/>
              </a:tabLst>
            </a:pPr>
            <a:r>
              <a:rPr b="0" lang="en-US" sz="1000" spc="-1" strike="noStrike">
                <a:solidFill>
                  <a:srgbClr val="3d5e4a"/>
                </a:solidFill>
                <a:latin typeface="Calibri"/>
                <a:ea typeface="DejaVu Sans"/>
              </a:rPr>
              <a:t>The capacity of the nervous and energetic systems to coordinate responses in a balanced, adaptive way.</a:t>
            </a:r>
            <a:endParaRPr b="0" lang="en-US" sz="1000" spc="-1" strike="noStrike">
              <a:latin typeface="Arial"/>
            </a:endParaRPr>
          </a:p>
        </p:txBody>
      </p:sp>
      <p:sp>
        <p:nvSpPr>
          <p:cNvPr id="377" name="Shape 17"/>
          <p:cNvSpPr/>
          <p:nvPr/>
        </p:nvSpPr>
        <p:spPr>
          <a:xfrm>
            <a:off x="457200" y="2926080"/>
            <a:ext cx="3976560" cy="913320"/>
          </a:xfrm>
          <a:prstGeom prst="rect">
            <a:avLst/>
          </a:prstGeom>
          <a:solidFill>
            <a:srgbClr val="ffffff"/>
          </a:solidFill>
          <a:ln w="1270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378" name="Shape 18"/>
          <p:cNvSpPr/>
          <p:nvPr/>
        </p:nvSpPr>
        <p:spPr>
          <a:xfrm>
            <a:off x="457200" y="2926080"/>
            <a:ext cx="44640" cy="913320"/>
          </a:xfrm>
          <a:prstGeom prst="rect">
            <a:avLst/>
          </a:prstGeom>
          <a:solidFill>
            <a:srgbClr val="4a7c59"/>
          </a:solidFill>
          <a:ln w="0">
            <a:noFill/>
          </a:ln>
        </p:spPr>
        <p:style>
          <a:lnRef idx="0"/>
          <a:fillRef idx="0"/>
          <a:effectRef idx="0"/>
          <a:fontRef idx="minor"/>
        </p:style>
      </p:sp>
      <p:sp>
        <p:nvSpPr>
          <p:cNvPr id="379" name="Text 19"/>
          <p:cNvSpPr/>
          <p:nvPr/>
        </p:nvSpPr>
        <p:spPr>
          <a:xfrm>
            <a:off x="594360" y="2990160"/>
            <a:ext cx="374796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50" spc="-1" strike="noStrike">
                <a:solidFill>
                  <a:srgbClr val="1a3d2b"/>
                </a:solidFill>
                <a:latin typeface="Calibri"/>
                <a:ea typeface="DejaVu Sans"/>
              </a:rPr>
              <a:t>Ancestral Resonance</a:t>
            </a:r>
            <a:endParaRPr b="0" lang="en-US" sz="1150" spc="-1" strike="noStrike">
              <a:latin typeface="Arial"/>
            </a:endParaRPr>
          </a:p>
        </p:txBody>
      </p:sp>
      <p:sp>
        <p:nvSpPr>
          <p:cNvPr id="380" name="Text 20"/>
          <p:cNvSpPr/>
          <p:nvPr/>
        </p:nvSpPr>
        <p:spPr>
          <a:xfrm>
            <a:off x="594360" y="3273480"/>
            <a:ext cx="3747960" cy="501840"/>
          </a:xfrm>
          <a:prstGeom prst="rect">
            <a:avLst/>
          </a:prstGeom>
          <a:noFill/>
          <a:ln w="0">
            <a:noFill/>
          </a:ln>
        </p:spPr>
        <p:style>
          <a:lnRef idx="0"/>
          <a:fillRef idx="0"/>
          <a:effectRef idx="0"/>
          <a:fontRef idx="minor"/>
        </p:style>
        <p:txBody>
          <a:bodyPr lIns="90000" rIns="90000" tIns="45000" bIns="45000" anchor="ctr">
            <a:noAutofit/>
          </a:bodyPr>
          <a:p>
            <a:pPr>
              <a:lnSpc>
                <a:spcPct val="125000"/>
              </a:lnSpc>
              <a:buNone/>
              <a:tabLst>
                <a:tab algn="l" pos="0"/>
              </a:tabLst>
            </a:pPr>
            <a:r>
              <a:rPr b="0" lang="en-US" sz="1000" spc="-1" strike="noStrike">
                <a:solidFill>
                  <a:srgbClr val="3d5e4a"/>
                </a:solidFill>
                <a:latin typeface="Calibri"/>
                <a:ea typeface="DejaVu Sans"/>
              </a:rPr>
              <a:t>Inherited physiological or energetic predispositions passed through family lineage.</a:t>
            </a:r>
            <a:endParaRPr b="0" lang="en-US" sz="1000" spc="-1" strike="noStrike">
              <a:latin typeface="Arial"/>
            </a:endParaRPr>
          </a:p>
        </p:txBody>
      </p:sp>
      <p:sp>
        <p:nvSpPr>
          <p:cNvPr id="381" name="Shape 21"/>
          <p:cNvSpPr/>
          <p:nvPr/>
        </p:nvSpPr>
        <p:spPr>
          <a:xfrm>
            <a:off x="4617720" y="2926080"/>
            <a:ext cx="3976560" cy="913320"/>
          </a:xfrm>
          <a:prstGeom prst="rect">
            <a:avLst/>
          </a:prstGeom>
          <a:solidFill>
            <a:srgbClr val="ffffff"/>
          </a:solidFill>
          <a:ln w="1270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382" name="Shape 22"/>
          <p:cNvSpPr/>
          <p:nvPr/>
        </p:nvSpPr>
        <p:spPr>
          <a:xfrm>
            <a:off x="4617720" y="2926080"/>
            <a:ext cx="44640" cy="913320"/>
          </a:xfrm>
          <a:prstGeom prst="rect">
            <a:avLst/>
          </a:prstGeom>
          <a:solidFill>
            <a:srgbClr val="4a7c59"/>
          </a:solidFill>
          <a:ln w="0">
            <a:noFill/>
          </a:ln>
        </p:spPr>
        <p:style>
          <a:lnRef idx="0"/>
          <a:fillRef idx="0"/>
          <a:effectRef idx="0"/>
          <a:fontRef idx="minor"/>
        </p:style>
      </p:sp>
      <p:sp>
        <p:nvSpPr>
          <p:cNvPr id="383" name="Text 23"/>
          <p:cNvSpPr/>
          <p:nvPr/>
        </p:nvSpPr>
        <p:spPr>
          <a:xfrm>
            <a:off x="4754880" y="2990160"/>
            <a:ext cx="374796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50" spc="-1" strike="noStrike">
                <a:solidFill>
                  <a:srgbClr val="1a3d2b"/>
                </a:solidFill>
                <a:latin typeface="Calibri"/>
                <a:ea typeface="DejaVu Sans"/>
              </a:rPr>
              <a:t>Organ Etheric Displacement</a:t>
            </a:r>
            <a:endParaRPr b="0" lang="en-US" sz="1150" spc="-1" strike="noStrike">
              <a:latin typeface="Arial"/>
            </a:endParaRPr>
          </a:p>
        </p:txBody>
      </p:sp>
      <p:sp>
        <p:nvSpPr>
          <p:cNvPr id="384" name="Text 24"/>
          <p:cNvSpPr/>
          <p:nvPr/>
        </p:nvSpPr>
        <p:spPr>
          <a:xfrm>
            <a:off x="4754880" y="3273480"/>
            <a:ext cx="3747960" cy="501840"/>
          </a:xfrm>
          <a:prstGeom prst="rect">
            <a:avLst/>
          </a:prstGeom>
          <a:noFill/>
          <a:ln w="0">
            <a:noFill/>
          </a:ln>
        </p:spPr>
        <p:style>
          <a:lnRef idx="0"/>
          <a:fillRef idx="0"/>
          <a:effectRef idx="0"/>
          <a:fontRef idx="minor"/>
        </p:style>
        <p:txBody>
          <a:bodyPr lIns="90000" rIns="90000" tIns="45000" bIns="45000" anchor="ctr">
            <a:noAutofit/>
          </a:bodyPr>
          <a:p>
            <a:pPr>
              <a:lnSpc>
                <a:spcPct val="125000"/>
              </a:lnSpc>
              <a:buNone/>
              <a:tabLst>
                <a:tab algn="l" pos="0"/>
              </a:tabLst>
            </a:pPr>
            <a:r>
              <a:rPr b="0" lang="en-US" sz="1000" spc="-1" strike="noStrike">
                <a:solidFill>
                  <a:srgbClr val="3d5e4a"/>
                </a:solidFill>
                <a:latin typeface="Calibri"/>
                <a:ea typeface="DejaVu Sans"/>
              </a:rPr>
              <a:t>A state where the subtle body is partially displaced from its natural seat, often due to shock, stress, or chronic pressure.</a:t>
            </a:r>
            <a:endParaRPr b="0" lang="en-US" sz="1000" spc="-1" strike="noStrike">
              <a:latin typeface="Arial"/>
            </a:endParaRPr>
          </a:p>
        </p:txBody>
      </p:sp>
      <p:sp>
        <p:nvSpPr>
          <p:cNvPr id="385" name="Shape 25"/>
          <p:cNvSpPr/>
          <p:nvPr/>
        </p:nvSpPr>
        <p:spPr>
          <a:xfrm>
            <a:off x="457200" y="3977640"/>
            <a:ext cx="3976560" cy="913320"/>
          </a:xfrm>
          <a:prstGeom prst="rect">
            <a:avLst/>
          </a:prstGeom>
          <a:solidFill>
            <a:srgbClr val="ffffff"/>
          </a:solidFill>
          <a:ln w="1270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386" name="Shape 26"/>
          <p:cNvSpPr/>
          <p:nvPr/>
        </p:nvSpPr>
        <p:spPr>
          <a:xfrm>
            <a:off x="457200" y="3977640"/>
            <a:ext cx="44640" cy="913320"/>
          </a:xfrm>
          <a:prstGeom prst="rect">
            <a:avLst/>
          </a:prstGeom>
          <a:solidFill>
            <a:srgbClr val="4a7c59"/>
          </a:solidFill>
          <a:ln w="0">
            <a:noFill/>
          </a:ln>
        </p:spPr>
        <p:style>
          <a:lnRef idx="0"/>
          <a:fillRef idx="0"/>
          <a:effectRef idx="0"/>
          <a:fontRef idx="minor"/>
        </p:style>
      </p:sp>
      <p:sp>
        <p:nvSpPr>
          <p:cNvPr id="387" name="Text 27"/>
          <p:cNvSpPr/>
          <p:nvPr/>
        </p:nvSpPr>
        <p:spPr>
          <a:xfrm>
            <a:off x="594360" y="4041720"/>
            <a:ext cx="374796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50" spc="-1" strike="noStrike">
                <a:solidFill>
                  <a:srgbClr val="1a3d2b"/>
                </a:solidFill>
                <a:latin typeface="Calibri"/>
                <a:ea typeface="DejaVu Sans"/>
              </a:rPr>
              <a:t>Field Coherence</a:t>
            </a:r>
            <a:endParaRPr b="0" lang="en-US" sz="1150" spc="-1" strike="noStrike">
              <a:latin typeface="Arial"/>
            </a:endParaRPr>
          </a:p>
        </p:txBody>
      </p:sp>
      <p:sp>
        <p:nvSpPr>
          <p:cNvPr id="388" name="Text 28"/>
          <p:cNvSpPr/>
          <p:nvPr/>
        </p:nvSpPr>
        <p:spPr>
          <a:xfrm>
            <a:off x="594360" y="4325040"/>
            <a:ext cx="3747960" cy="501840"/>
          </a:xfrm>
          <a:prstGeom prst="rect">
            <a:avLst/>
          </a:prstGeom>
          <a:noFill/>
          <a:ln w="0">
            <a:noFill/>
          </a:ln>
        </p:spPr>
        <p:style>
          <a:lnRef idx="0"/>
          <a:fillRef idx="0"/>
          <a:effectRef idx="0"/>
          <a:fontRef idx="minor"/>
        </p:style>
        <p:txBody>
          <a:bodyPr lIns="90000" rIns="90000" tIns="45000" bIns="45000" anchor="ctr">
            <a:noAutofit/>
          </a:bodyPr>
          <a:p>
            <a:pPr>
              <a:lnSpc>
                <a:spcPct val="125000"/>
              </a:lnSpc>
              <a:buNone/>
              <a:tabLst>
                <a:tab algn="l" pos="0"/>
              </a:tabLst>
            </a:pPr>
            <a:r>
              <a:rPr b="0" lang="en-US" sz="1000" spc="-1" strike="noStrike">
                <a:solidFill>
                  <a:srgbClr val="3d5e4a"/>
                </a:solidFill>
                <a:latin typeface="Calibri"/>
                <a:ea typeface="DejaVu Sans"/>
              </a:rPr>
              <a:t>The degree of order and harmony within the energetic field — higher coherence = clearer perception &amp; better regulation.</a:t>
            </a:r>
            <a:endParaRPr b="0" lang="en-US" sz="1000" spc="-1" strike="noStrike">
              <a:latin typeface="Arial"/>
            </a:endParaRPr>
          </a:p>
        </p:txBody>
      </p:sp>
      <p:sp>
        <p:nvSpPr>
          <p:cNvPr id="389" name="Shape 29"/>
          <p:cNvSpPr/>
          <p:nvPr/>
        </p:nvSpPr>
        <p:spPr>
          <a:xfrm>
            <a:off x="4617720" y="3977640"/>
            <a:ext cx="3976560" cy="913320"/>
          </a:xfrm>
          <a:prstGeom prst="rect">
            <a:avLst/>
          </a:prstGeom>
          <a:solidFill>
            <a:srgbClr val="ffffff"/>
          </a:solidFill>
          <a:ln w="1270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390" name="Shape 30"/>
          <p:cNvSpPr/>
          <p:nvPr/>
        </p:nvSpPr>
        <p:spPr>
          <a:xfrm>
            <a:off x="4617720" y="3977640"/>
            <a:ext cx="44640" cy="913320"/>
          </a:xfrm>
          <a:prstGeom prst="rect">
            <a:avLst/>
          </a:prstGeom>
          <a:solidFill>
            <a:srgbClr val="4a7c59"/>
          </a:solidFill>
          <a:ln w="0">
            <a:noFill/>
          </a:ln>
        </p:spPr>
        <p:style>
          <a:lnRef idx="0"/>
          <a:fillRef idx="0"/>
          <a:effectRef idx="0"/>
          <a:fontRef idx="minor"/>
        </p:style>
      </p:sp>
      <p:sp>
        <p:nvSpPr>
          <p:cNvPr id="391" name="Text 31"/>
          <p:cNvSpPr/>
          <p:nvPr/>
        </p:nvSpPr>
        <p:spPr>
          <a:xfrm>
            <a:off x="4754880" y="4041720"/>
            <a:ext cx="374796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50" spc="-1" strike="noStrike">
                <a:solidFill>
                  <a:srgbClr val="1a3d2b"/>
                </a:solidFill>
                <a:latin typeface="Calibri"/>
                <a:ea typeface="DejaVu Sans"/>
              </a:rPr>
              <a:t>Elimination &amp; Field Coherence Index</a:t>
            </a:r>
            <a:endParaRPr b="0" lang="en-US" sz="1150" spc="-1" strike="noStrike">
              <a:latin typeface="Arial"/>
            </a:endParaRPr>
          </a:p>
        </p:txBody>
      </p:sp>
      <p:sp>
        <p:nvSpPr>
          <p:cNvPr id="392" name="Text 32"/>
          <p:cNvSpPr/>
          <p:nvPr/>
        </p:nvSpPr>
        <p:spPr>
          <a:xfrm>
            <a:off x="4754880" y="4325040"/>
            <a:ext cx="3747960" cy="501840"/>
          </a:xfrm>
          <a:prstGeom prst="rect">
            <a:avLst/>
          </a:prstGeom>
          <a:noFill/>
          <a:ln w="0">
            <a:noFill/>
          </a:ln>
        </p:spPr>
        <p:style>
          <a:lnRef idx="0"/>
          <a:fillRef idx="0"/>
          <a:effectRef idx="0"/>
          <a:fontRef idx="minor"/>
        </p:style>
        <p:txBody>
          <a:bodyPr lIns="90000" rIns="90000" tIns="45000" bIns="45000" anchor="ctr">
            <a:noAutofit/>
          </a:bodyPr>
          <a:p>
            <a:pPr>
              <a:lnSpc>
                <a:spcPct val="125000"/>
              </a:lnSpc>
              <a:buNone/>
              <a:tabLst>
                <a:tab algn="l" pos="0"/>
              </a:tabLst>
            </a:pPr>
            <a:r>
              <a:rPr b="0" lang="en-US" sz="1000" spc="-1" strike="noStrike">
                <a:solidFill>
                  <a:srgbClr val="3d5e4a"/>
                </a:solidFill>
                <a:latin typeface="Calibri"/>
                <a:ea typeface="DejaVu Sans"/>
              </a:rPr>
              <a:t>A measure of how actively the body clears metabolic waste, emotional residue, and energetic and vibratory load.</a:t>
            </a:r>
            <a:endParaRPr b="0" lang="en-US" sz="10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f8f5"/>
        </a:solidFill>
      </p:bgPr>
    </p:bg>
    <p:spTree>
      <p:nvGrpSpPr>
        <p:cNvPr id="1" name=""/>
        <p:cNvGrpSpPr/>
        <p:nvPr/>
      </p:nvGrpSpPr>
      <p:grpSpPr>
        <a:xfrm>
          <a:off x="0" y="0"/>
          <a:ext cx="0" cy="0"/>
          <a:chOff x="0" y="0"/>
          <a:chExt cx="0" cy="0"/>
        </a:xfrm>
      </p:grpSpPr>
      <p:sp>
        <p:nvSpPr>
          <p:cNvPr id="393" name="Text 0"/>
          <p:cNvSpPr/>
          <p:nvPr/>
        </p:nvSpPr>
        <p:spPr>
          <a:xfrm>
            <a:off x="457200" y="228600"/>
            <a:ext cx="8228520" cy="4561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2400" spc="-1" strike="noStrike">
                <a:solidFill>
                  <a:srgbClr val="1a3d2b"/>
                </a:solidFill>
                <a:latin typeface="Calibri"/>
                <a:ea typeface="DejaVu Sans"/>
              </a:rPr>
              <a:t>Additional Terms Used in Your Report</a:t>
            </a:r>
            <a:endParaRPr b="0" lang="en-US" sz="2400" spc="-1" strike="noStrike">
              <a:latin typeface="Arial"/>
            </a:endParaRPr>
          </a:p>
        </p:txBody>
      </p:sp>
      <p:sp>
        <p:nvSpPr>
          <p:cNvPr id="394" name="Shape 1"/>
          <p:cNvSpPr/>
          <p:nvPr/>
        </p:nvSpPr>
        <p:spPr>
          <a:xfrm>
            <a:off x="457200" y="822960"/>
            <a:ext cx="3976560" cy="913320"/>
          </a:xfrm>
          <a:prstGeom prst="rect">
            <a:avLst/>
          </a:prstGeom>
          <a:solidFill>
            <a:srgbClr val="ffffff"/>
          </a:solidFill>
          <a:ln w="1270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395" name="Shape 2"/>
          <p:cNvSpPr/>
          <p:nvPr/>
        </p:nvSpPr>
        <p:spPr>
          <a:xfrm>
            <a:off x="457200" y="822960"/>
            <a:ext cx="44640" cy="913320"/>
          </a:xfrm>
          <a:prstGeom prst="rect">
            <a:avLst/>
          </a:prstGeom>
          <a:solidFill>
            <a:srgbClr val="4a7c59"/>
          </a:solidFill>
          <a:ln w="0">
            <a:noFill/>
          </a:ln>
        </p:spPr>
        <p:style>
          <a:lnRef idx="0"/>
          <a:fillRef idx="0"/>
          <a:effectRef idx="0"/>
          <a:fontRef idx="minor"/>
        </p:style>
      </p:sp>
      <p:sp>
        <p:nvSpPr>
          <p:cNvPr id="396" name="Text 3"/>
          <p:cNvSpPr/>
          <p:nvPr/>
        </p:nvSpPr>
        <p:spPr>
          <a:xfrm>
            <a:off x="594360" y="887040"/>
            <a:ext cx="374796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50" spc="-1" strike="noStrike">
                <a:solidFill>
                  <a:srgbClr val="1a3d2b"/>
                </a:solidFill>
                <a:latin typeface="Calibri"/>
                <a:ea typeface="DejaVu Sans"/>
              </a:rPr>
              <a:t>Méridiens (Meridians)</a:t>
            </a:r>
            <a:endParaRPr b="0" lang="en-US" sz="1150" spc="-1" strike="noStrike">
              <a:latin typeface="Arial"/>
            </a:endParaRPr>
          </a:p>
        </p:txBody>
      </p:sp>
      <p:sp>
        <p:nvSpPr>
          <p:cNvPr id="397" name="Text 4"/>
          <p:cNvSpPr/>
          <p:nvPr/>
        </p:nvSpPr>
        <p:spPr>
          <a:xfrm>
            <a:off x="594360" y="1170360"/>
            <a:ext cx="3747960" cy="501840"/>
          </a:xfrm>
          <a:prstGeom prst="rect">
            <a:avLst/>
          </a:prstGeom>
          <a:noFill/>
          <a:ln w="0">
            <a:noFill/>
          </a:ln>
        </p:spPr>
        <p:style>
          <a:lnRef idx="0"/>
          <a:fillRef idx="0"/>
          <a:effectRef idx="0"/>
          <a:fontRef idx="minor"/>
        </p:style>
        <p:txBody>
          <a:bodyPr lIns="90000" rIns="90000" tIns="45000" bIns="45000" anchor="ctr">
            <a:noAutofit/>
          </a:bodyPr>
          <a:p>
            <a:pPr>
              <a:lnSpc>
                <a:spcPct val="125000"/>
              </a:lnSpc>
              <a:buNone/>
              <a:tabLst>
                <a:tab algn="l" pos="0"/>
              </a:tabLst>
            </a:pPr>
            <a:r>
              <a:rPr b="0" lang="en-US" sz="1000" spc="-1" strike="noStrike">
                <a:solidFill>
                  <a:srgbClr val="3d5e4a"/>
                </a:solidFill>
                <a:latin typeface="Calibri"/>
                <a:ea typeface="DejaVu Sans"/>
              </a:rPr>
              <a:t>The body's TCM energy channels linking organs and systems. Your report reviews their balance under Organs &amp; Meridians.</a:t>
            </a:r>
            <a:endParaRPr b="0" lang="en-US" sz="1000" spc="-1" strike="noStrike">
              <a:latin typeface="Arial"/>
            </a:endParaRPr>
          </a:p>
        </p:txBody>
      </p:sp>
      <p:sp>
        <p:nvSpPr>
          <p:cNvPr id="398" name="Shape 5"/>
          <p:cNvSpPr/>
          <p:nvPr/>
        </p:nvSpPr>
        <p:spPr>
          <a:xfrm>
            <a:off x="4617720" y="822960"/>
            <a:ext cx="3976560" cy="913320"/>
          </a:xfrm>
          <a:prstGeom prst="rect">
            <a:avLst/>
          </a:prstGeom>
          <a:solidFill>
            <a:srgbClr val="ffffff"/>
          </a:solidFill>
          <a:ln w="1270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399" name="Shape 6"/>
          <p:cNvSpPr/>
          <p:nvPr/>
        </p:nvSpPr>
        <p:spPr>
          <a:xfrm>
            <a:off x="4617720" y="822960"/>
            <a:ext cx="44640" cy="913320"/>
          </a:xfrm>
          <a:prstGeom prst="rect">
            <a:avLst/>
          </a:prstGeom>
          <a:solidFill>
            <a:srgbClr val="4a7c59"/>
          </a:solidFill>
          <a:ln w="0">
            <a:noFill/>
          </a:ln>
        </p:spPr>
        <p:style>
          <a:lnRef idx="0"/>
          <a:fillRef idx="0"/>
          <a:effectRef idx="0"/>
          <a:fontRef idx="minor"/>
        </p:style>
      </p:sp>
      <p:sp>
        <p:nvSpPr>
          <p:cNvPr id="400" name="Text 7"/>
          <p:cNvSpPr/>
          <p:nvPr/>
        </p:nvSpPr>
        <p:spPr>
          <a:xfrm>
            <a:off x="4754880" y="887040"/>
            <a:ext cx="374796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50" spc="-1" strike="noStrike">
                <a:solidFill>
                  <a:srgbClr val="1a3d2b"/>
                </a:solidFill>
                <a:latin typeface="Calibri"/>
                <a:ea typeface="DejaVu Sans"/>
              </a:rPr>
              <a:t>5 Éléments (Five Elements)</a:t>
            </a:r>
            <a:endParaRPr b="0" lang="en-US" sz="1150" spc="-1" strike="noStrike">
              <a:latin typeface="Arial"/>
            </a:endParaRPr>
          </a:p>
        </p:txBody>
      </p:sp>
      <p:sp>
        <p:nvSpPr>
          <p:cNvPr id="401" name="Text 8"/>
          <p:cNvSpPr/>
          <p:nvPr/>
        </p:nvSpPr>
        <p:spPr>
          <a:xfrm>
            <a:off x="4754880" y="1170360"/>
            <a:ext cx="3747960" cy="501840"/>
          </a:xfrm>
          <a:prstGeom prst="rect">
            <a:avLst/>
          </a:prstGeom>
          <a:noFill/>
          <a:ln w="0">
            <a:noFill/>
          </a:ln>
        </p:spPr>
        <p:style>
          <a:lnRef idx="0"/>
          <a:fillRef idx="0"/>
          <a:effectRef idx="0"/>
          <a:fontRef idx="minor"/>
        </p:style>
        <p:txBody>
          <a:bodyPr lIns="90000" rIns="90000" tIns="45000" bIns="45000" anchor="ctr">
            <a:noAutofit/>
          </a:bodyPr>
          <a:p>
            <a:pPr>
              <a:lnSpc>
                <a:spcPct val="125000"/>
              </a:lnSpc>
              <a:buNone/>
              <a:tabLst>
                <a:tab algn="l" pos="0"/>
              </a:tabLst>
            </a:pPr>
            <a:r>
              <a:rPr b="0" lang="en-US" sz="1000" spc="-1" strike="noStrike">
                <a:solidFill>
                  <a:srgbClr val="3d5e4a"/>
                </a:solidFill>
                <a:latin typeface="Calibri"/>
                <a:ea typeface="DejaVu Sans"/>
              </a:rPr>
              <a:t>The TCM framework — Wood, Fire, Earth, Metal, Water — describing how your vital force expresses and cycles through the body's systems.</a:t>
            </a:r>
            <a:endParaRPr b="0" lang="en-US" sz="1000" spc="-1" strike="noStrike">
              <a:latin typeface="Arial"/>
            </a:endParaRPr>
          </a:p>
        </p:txBody>
      </p:sp>
      <p:sp>
        <p:nvSpPr>
          <p:cNvPr id="402" name="Shape 9"/>
          <p:cNvSpPr/>
          <p:nvPr/>
        </p:nvSpPr>
        <p:spPr>
          <a:xfrm>
            <a:off x="457200" y="1874520"/>
            <a:ext cx="3976560" cy="1050840"/>
          </a:xfrm>
          <a:prstGeom prst="rect">
            <a:avLst/>
          </a:prstGeom>
          <a:solidFill>
            <a:srgbClr val="ffffff"/>
          </a:solidFill>
          <a:ln w="1270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403" name="Shape 10"/>
          <p:cNvSpPr/>
          <p:nvPr/>
        </p:nvSpPr>
        <p:spPr>
          <a:xfrm>
            <a:off x="457200" y="1874520"/>
            <a:ext cx="44640" cy="913320"/>
          </a:xfrm>
          <a:prstGeom prst="rect">
            <a:avLst/>
          </a:prstGeom>
          <a:solidFill>
            <a:srgbClr val="4a7c59"/>
          </a:solidFill>
          <a:ln w="0">
            <a:noFill/>
          </a:ln>
        </p:spPr>
        <p:style>
          <a:lnRef idx="0"/>
          <a:fillRef idx="0"/>
          <a:effectRef idx="0"/>
          <a:fontRef idx="minor"/>
        </p:style>
      </p:sp>
      <p:sp>
        <p:nvSpPr>
          <p:cNvPr id="404" name="Text 11"/>
          <p:cNvSpPr/>
          <p:nvPr/>
        </p:nvSpPr>
        <p:spPr>
          <a:xfrm>
            <a:off x="594360" y="1938600"/>
            <a:ext cx="374796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50" spc="-1" strike="noStrike">
                <a:solidFill>
                  <a:srgbClr val="1a3d2b"/>
                </a:solidFill>
                <a:latin typeface="Calibri"/>
                <a:ea typeface="DejaVu Sans"/>
              </a:rPr>
              <a:t>Chromothérapie (Frequency Work)</a:t>
            </a:r>
            <a:endParaRPr b="0" lang="en-US" sz="1150" spc="-1" strike="noStrike">
              <a:latin typeface="Arial"/>
            </a:endParaRPr>
          </a:p>
        </p:txBody>
      </p:sp>
      <p:sp>
        <p:nvSpPr>
          <p:cNvPr id="405" name="Text 12"/>
          <p:cNvSpPr/>
          <p:nvPr/>
        </p:nvSpPr>
        <p:spPr>
          <a:xfrm>
            <a:off x="594360" y="2221920"/>
            <a:ext cx="3747960" cy="501840"/>
          </a:xfrm>
          <a:prstGeom prst="rect">
            <a:avLst/>
          </a:prstGeom>
          <a:noFill/>
          <a:ln w="0">
            <a:noFill/>
          </a:ln>
        </p:spPr>
        <p:style>
          <a:lnRef idx="0"/>
          <a:fillRef idx="0"/>
          <a:effectRef idx="0"/>
          <a:fontRef idx="minor"/>
        </p:style>
        <p:txBody>
          <a:bodyPr lIns="90000" rIns="90000" tIns="45000" bIns="45000" anchor="ctr">
            <a:noAutofit/>
          </a:bodyPr>
          <a:p>
            <a:pPr>
              <a:lnSpc>
                <a:spcPct val="125000"/>
              </a:lnSpc>
              <a:buNone/>
              <a:tabLst>
                <a:tab algn="l" pos="0"/>
              </a:tabLst>
            </a:pPr>
            <a:r>
              <a:rPr b="0" lang="en-US" sz="1000" spc="-1" strike="noStrike">
                <a:solidFill>
                  <a:srgbClr val="3d5e4a"/>
                </a:solidFill>
                <a:latin typeface="Calibri"/>
                <a:ea typeface="DejaVu Sans"/>
              </a:rPr>
              <a:t>Light-frequency settings used during a session. Frequency 2.10 supports drainage/elimination; frequency 17.60 supports rebuilding, hormonal, and tissue-healing processes — not elimination.</a:t>
            </a:r>
            <a:endParaRPr b="0" lang="en-US" sz="1000" spc="-1" strike="noStrike">
              <a:latin typeface="Arial"/>
            </a:endParaRPr>
          </a:p>
        </p:txBody>
      </p:sp>
      <p:sp>
        <p:nvSpPr>
          <p:cNvPr id="406" name="Shape 13"/>
          <p:cNvSpPr/>
          <p:nvPr/>
        </p:nvSpPr>
        <p:spPr>
          <a:xfrm>
            <a:off x="4617720" y="1874520"/>
            <a:ext cx="3976560" cy="913320"/>
          </a:xfrm>
          <a:prstGeom prst="rect">
            <a:avLst/>
          </a:prstGeom>
          <a:solidFill>
            <a:srgbClr val="ffffff"/>
          </a:solidFill>
          <a:ln w="1270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407" name="Shape 14"/>
          <p:cNvSpPr/>
          <p:nvPr/>
        </p:nvSpPr>
        <p:spPr>
          <a:xfrm>
            <a:off x="4617720" y="1874520"/>
            <a:ext cx="44640" cy="913320"/>
          </a:xfrm>
          <a:prstGeom prst="rect">
            <a:avLst/>
          </a:prstGeom>
          <a:solidFill>
            <a:srgbClr val="4a7c59"/>
          </a:solidFill>
          <a:ln w="0">
            <a:noFill/>
          </a:ln>
        </p:spPr>
        <p:style>
          <a:lnRef idx="0"/>
          <a:fillRef idx="0"/>
          <a:effectRef idx="0"/>
          <a:fontRef idx="minor"/>
        </p:style>
      </p:sp>
      <p:sp>
        <p:nvSpPr>
          <p:cNvPr id="408" name="Text 15"/>
          <p:cNvSpPr/>
          <p:nvPr/>
        </p:nvSpPr>
        <p:spPr>
          <a:xfrm>
            <a:off x="4754880" y="1938600"/>
            <a:ext cx="374796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50" spc="-1" strike="noStrike">
                <a:solidFill>
                  <a:srgbClr val="1a3d2b"/>
                </a:solidFill>
                <a:latin typeface="Calibri"/>
                <a:ea typeface="DejaVu Sans"/>
              </a:rPr>
              <a:t>Élimination Lymphatique</a:t>
            </a:r>
            <a:endParaRPr b="0" lang="en-US" sz="1150" spc="-1" strike="noStrike">
              <a:latin typeface="Arial"/>
            </a:endParaRPr>
          </a:p>
        </p:txBody>
      </p:sp>
      <p:sp>
        <p:nvSpPr>
          <p:cNvPr id="409" name="Text 16"/>
          <p:cNvSpPr/>
          <p:nvPr/>
        </p:nvSpPr>
        <p:spPr>
          <a:xfrm>
            <a:off x="4754880" y="2221920"/>
            <a:ext cx="3747960" cy="501840"/>
          </a:xfrm>
          <a:prstGeom prst="rect">
            <a:avLst/>
          </a:prstGeom>
          <a:noFill/>
          <a:ln w="0">
            <a:noFill/>
          </a:ln>
        </p:spPr>
        <p:style>
          <a:lnRef idx="0"/>
          <a:fillRef idx="0"/>
          <a:effectRef idx="0"/>
          <a:fontRef idx="minor"/>
        </p:style>
        <p:txBody>
          <a:bodyPr lIns="90000" rIns="90000" tIns="45000" bIns="45000" anchor="ctr">
            <a:noAutofit/>
          </a:bodyPr>
          <a:p>
            <a:pPr>
              <a:lnSpc>
                <a:spcPct val="125000"/>
              </a:lnSpc>
              <a:buNone/>
              <a:tabLst>
                <a:tab algn="l" pos="0"/>
              </a:tabLst>
            </a:pPr>
            <a:r>
              <a:rPr b="0" lang="en-US" sz="1000" spc="-1" strike="noStrike">
                <a:solidFill>
                  <a:srgbClr val="3d5e4a"/>
                </a:solidFill>
                <a:latin typeface="Calibri"/>
                <a:ea typeface="DejaVu Sans"/>
              </a:rPr>
              <a:t>Your report lists two separate elimination pathways: peripheral points (surface drainage) and glandular points (deeper regulatory support), read independently.</a:t>
            </a:r>
            <a:endParaRPr b="0" lang="en-US" sz="1000" spc="-1" strike="noStrike">
              <a:latin typeface="Arial"/>
            </a:endParaRPr>
          </a:p>
        </p:txBody>
      </p:sp>
      <p:sp>
        <p:nvSpPr>
          <p:cNvPr id="410" name="Shape 17"/>
          <p:cNvSpPr/>
          <p:nvPr/>
        </p:nvSpPr>
        <p:spPr>
          <a:xfrm>
            <a:off x="457200" y="2998080"/>
            <a:ext cx="3976560" cy="913320"/>
          </a:xfrm>
          <a:prstGeom prst="rect">
            <a:avLst/>
          </a:prstGeom>
          <a:solidFill>
            <a:srgbClr val="ffffff"/>
          </a:solidFill>
          <a:ln w="1270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411" name="Shape 18"/>
          <p:cNvSpPr/>
          <p:nvPr/>
        </p:nvSpPr>
        <p:spPr>
          <a:xfrm>
            <a:off x="457200" y="2998080"/>
            <a:ext cx="44640" cy="913320"/>
          </a:xfrm>
          <a:prstGeom prst="rect">
            <a:avLst/>
          </a:prstGeom>
          <a:solidFill>
            <a:srgbClr val="4a7c59"/>
          </a:solidFill>
          <a:ln w="0">
            <a:noFill/>
          </a:ln>
        </p:spPr>
        <p:style>
          <a:lnRef idx="0"/>
          <a:fillRef idx="0"/>
          <a:effectRef idx="0"/>
          <a:fontRef idx="minor"/>
        </p:style>
      </p:sp>
      <p:sp>
        <p:nvSpPr>
          <p:cNvPr id="412" name="Text 19"/>
          <p:cNvSpPr/>
          <p:nvPr/>
        </p:nvSpPr>
        <p:spPr>
          <a:xfrm>
            <a:off x="594360" y="3062160"/>
            <a:ext cx="374796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50" spc="-1" strike="noStrike">
                <a:solidFill>
                  <a:srgbClr val="1a3d2b"/>
                </a:solidFill>
                <a:latin typeface="Calibri"/>
                <a:ea typeface="DejaVu Sans"/>
              </a:rPr>
              <a:t>Mesures de Champ (Field Measurements)</a:t>
            </a:r>
            <a:endParaRPr b="0" lang="en-US" sz="1150" spc="-1" strike="noStrike">
              <a:latin typeface="Arial"/>
            </a:endParaRPr>
          </a:p>
        </p:txBody>
      </p:sp>
      <p:sp>
        <p:nvSpPr>
          <p:cNvPr id="413" name="Text 20"/>
          <p:cNvSpPr/>
          <p:nvPr/>
        </p:nvSpPr>
        <p:spPr>
          <a:xfrm>
            <a:off x="594360" y="3345480"/>
            <a:ext cx="3747960" cy="501840"/>
          </a:xfrm>
          <a:prstGeom prst="rect">
            <a:avLst/>
          </a:prstGeom>
          <a:noFill/>
          <a:ln w="0">
            <a:noFill/>
          </a:ln>
        </p:spPr>
        <p:style>
          <a:lnRef idx="0"/>
          <a:fillRef idx="0"/>
          <a:effectRef idx="0"/>
          <a:fontRef idx="minor"/>
        </p:style>
        <p:txBody>
          <a:bodyPr lIns="90000" rIns="90000" tIns="45000" bIns="45000" anchor="ctr">
            <a:noAutofit/>
          </a:bodyPr>
          <a:p>
            <a:pPr>
              <a:lnSpc>
                <a:spcPct val="125000"/>
              </a:lnSpc>
              <a:buNone/>
              <a:tabLst>
                <a:tab algn="l" pos="0"/>
              </a:tabLst>
            </a:pPr>
            <a:r>
              <a:rPr b="0" lang="en-US" sz="1000" spc="-1" strike="noStrike">
                <a:solidFill>
                  <a:srgbClr val="3d5e4a"/>
                </a:solidFill>
                <a:latin typeface="Calibri"/>
                <a:ea typeface="DejaVu Sans"/>
              </a:rPr>
              <a:t>Direct readings of your overall energetic field, reported alongside the indexes to build the complete picture of your session.</a:t>
            </a:r>
            <a:endParaRPr b="0" lang="en-US" sz="1000" spc="-1" strike="noStrike">
              <a:latin typeface="Arial"/>
            </a:endParaRPr>
          </a:p>
        </p:txBody>
      </p:sp>
      <p:sp>
        <p:nvSpPr>
          <p:cNvPr id="414" name="Shape 21"/>
          <p:cNvSpPr/>
          <p:nvPr/>
        </p:nvSpPr>
        <p:spPr>
          <a:xfrm>
            <a:off x="4617720" y="2998080"/>
            <a:ext cx="3976560" cy="913320"/>
          </a:xfrm>
          <a:prstGeom prst="rect">
            <a:avLst/>
          </a:prstGeom>
          <a:solidFill>
            <a:srgbClr val="ffffff"/>
          </a:solidFill>
          <a:ln w="12700">
            <a:solidFill>
              <a:srgbClr val="c8ddd0"/>
            </a:solidFill>
            <a:round/>
          </a:ln>
          <a:effectLst>
            <a:outerShdw algn="bl" blurRad="101520" dir="8100000" dist="37674" kx="0" ky="0" rotWithShape="0" sx="100000" sy="100000">
              <a:srgbClr val="000000">
                <a:alpha val="10000"/>
              </a:srgbClr>
            </a:outerShdw>
          </a:effectLst>
        </p:spPr>
        <p:style>
          <a:lnRef idx="0"/>
          <a:fillRef idx="0"/>
          <a:effectRef idx="0"/>
          <a:fontRef idx="minor"/>
        </p:style>
      </p:sp>
      <p:sp>
        <p:nvSpPr>
          <p:cNvPr id="415" name="Shape 22"/>
          <p:cNvSpPr/>
          <p:nvPr/>
        </p:nvSpPr>
        <p:spPr>
          <a:xfrm>
            <a:off x="4617720" y="2998080"/>
            <a:ext cx="44640" cy="913320"/>
          </a:xfrm>
          <a:prstGeom prst="rect">
            <a:avLst/>
          </a:prstGeom>
          <a:solidFill>
            <a:srgbClr val="4a7c59"/>
          </a:solidFill>
          <a:ln w="0">
            <a:noFill/>
          </a:ln>
        </p:spPr>
        <p:style>
          <a:lnRef idx="0"/>
          <a:fillRef idx="0"/>
          <a:effectRef idx="0"/>
          <a:fontRef idx="minor"/>
        </p:style>
      </p:sp>
      <p:sp>
        <p:nvSpPr>
          <p:cNvPr id="416" name="Text 23"/>
          <p:cNvSpPr/>
          <p:nvPr/>
        </p:nvSpPr>
        <p:spPr>
          <a:xfrm>
            <a:off x="4754880" y="3062160"/>
            <a:ext cx="3747960" cy="25488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150" spc="-1" strike="noStrike">
                <a:solidFill>
                  <a:srgbClr val="1a3d2b"/>
                </a:solidFill>
                <a:latin typeface="Calibri"/>
                <a:ea typeface="DejaVu Sans"/>
              </a:rPr>
              <a:t>GDV</a:t>
            </a:r>
            <a:endParaRPr b="0" lang="en-US" sz="1150" spc="-1" strike="noStrike">
              <a:latin typeface="Arial"/>
            </a:endParaRPr>
          </a:p>
        </p:txBody>
      </p:sp>
      <p:sp>
        <p:nvSpPr>
          <p:cNvPr id="417" name="Text 24"/>
          <p:cNvSpPr/>
          <p:nvPr/>
        </p:nvSpPr>
        <p:spPr>
          <a:xfrm>
            <a:off x="4754880" y="3345480"/>
            <a:ext cx="3747960" cy="501840"/>
          </a:xfrm>
          <a:prstGeom prst="rect">
            <a:avLst/>
          </a:prstGeom>
          <a:noFill/>
          <a:ln w="0">
            <a:noFill/>
          </a:ln>
        </p:spPr>
        <p:style>
          <a:lnRef idx="0"/>
          <a:fillRef idx="0"/>
          <a:effectRef idx="0"/>
          <a:fontRef idx="minor"/>
        </p:style>
        <p:txBody>
          <a:bodyPr lIns="90000" rIns="90000" tIns="45000" bIns="45000" anchor="ctr">
            <a:noAutofit/>
          </a:bodyPr>
          <a:p>
            <a:pPr>
              <a:lnSpc>
                <a:spcPct val="125000"/>
              </a:lnSpc>
              <a:buNone/>
              <a:tabLst>
                <a:tab algn="l" pos="0"/>
              </a:tabLst>
            </a:pPr>
            <a:r>
              <a:rPr b="0" lang="en-US" sz="1000" spc="-1" strike="noStrike">
                <a:solidFill>
                  <a:srgbClr val="3d5e4a"/>
                </a:solidFill>
                <a:latin typeface="Calibri"/>
                <a:ea typeface="DejaVu Sans"/>
              </a:rPr>
              <a:t>Gas Discharge Visualization — a complementary scientific imaging method sometimes used alongside your bioenergetic assessment.</a:t>
            </a:r>
            <a:endParaRPr b="0" lang="en-US" sz="100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a3d2b"/>
        </a:solidFill>
      </p:bgPr>
    </p:bg>
    <p:spTree>
      <p:nvGrpSpPr>
        <p:cNvPr id="1" name=""/>
        <p:cNvGrpSpPr/>
        <p:nvPr/>
      </p:nvGrpSpPr>
      <p:grpSpPr>
        <a:xfrm>
          <a:off x="0" y="0"/>
          <a:ext cx="0" cy="0"/>
          <a:chOff x="0" y="0"/>
          <a:chExt cx="0" cy="0"/>
        </a:xfrm>
      </p:grpSpPr>
      <p:sp>
        <p:nvSpPr>
          <p:cNvPr id="418" name="Shape 0"/>
          <p:cNvSpPr/>
          <p:nvPr/>
        </p:nvSpPr>
        <p:spPr>
          <a:xfrm>
            <a:off x="7132320" y="2926080"/>
            <a:ext cx="4113720" cy="4113720"/>
          </a:xfrm>
          <a:prstGeom prst="ellipse">
            <a:avLst/>
          </a:prstGeom>
          <a:solidFill>
            <a:srgbClr val="4a7c59">
              <a:alpha val="25000"/>
            </a:srgbClr>
          </a:solidFill>
          <a:ln w="0">
            <a:noFill/>
          </a:ln>
        </p:spPr>
        <p:style>
          <a:lnRef idx="0"/>
          <a:fillRef idx="0"/>
          <a:effectRef idx="0"/>
          <a:fontRef idx="minor"/>
        </p:style>
      </p:sp>
      <p:sp>
        <p:nvSpPr>
          <p:cNvPr id="419" name="Shape 1"/>
          <p:cNvSpPr/>
          <p:nvPr/>
        </p:nvSpPr>
        <p:spPr>
          <a:xfrm>
            <a:off x="-731520" y="3474720"/>
            <a:ext cx="2559240" cy="2559240"/>
          </a:xfrm>
          <a:prstGeom prst="ellipse">
            <a:avLst/>
          </a:prstGeom>
          <a:solidFill>
            <a:srgbClr val="c9a84c">
              <a:alpha val="18000"/>
            </a:srgbClr>
          </a:solidFill>
          <a:ln w="0">
            <a:noFill/>
          </a:ln>
        </p:spPr>
        <p:style>
          <a:lnRef idx="0"/>
          <a:fillRef idx="0"/>
          <a:effectRef idx="0"/>
          <a:fontRef idx="minor"/>
        </p:style>
      </p:sp>
      <p:sp>
        <p:nvSpPr>
          <p:cNvPr id="420" name="Shape 2"/>
          <p:cNvSpPr/>
          <p:nvPr/>
        </p:nvSpPr>
        <p:spPr>
          <a:xfrm>
            <a:off x="457200" y="182880"/>
            <a:ext cx="2376360" cy="346320"/>
          </a:xfrm>
          <a:prstGeom prst="roundRect">
            <a:avLst>
              <a:gd name="adj" fmla="val 18421"/>
            </a:avLst>
          </a:prstGeom>
          <a:solidFill>
            <a:srgbClr val="1a3d2b"/>
          </a:solidFill>
          <a:ln w="0">
            <a:noFill/>
          </a:ln>
        </p:spPr>
        <p:style>
          <a:lnRef idx="0"/>
          <a:fillRef idx="0"/>
          <a:effectRef idx="0"/>
          <a:fontRef idx="minor"/>
        </p:style>
      </p:sp>
      <p:sp>
        <p:nvSpPr>
          <p:cNvPr id="421" name="Text 3"/>
          <p:cNvSpPr/>
          <p:nvPr/>
        </p:nvSpPr>
        <p:spPr>
          <a:xfrm>
            <a:off x="457200" y="182880"/>
            <a:ext cx="2376360" cy="34632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000" spc="-1" strike="noStrike">
                <a:solidFill>
                  <a:srgbClr val="c8ddd0"/>
                </a:solidFill>
                <a:latin typeface="Calibri"/>
                <a:ea typeface="DejaVu Sans"/>
              </a:rPr>
              <a:t>VIBRACORE</a:t>
            </a:r>
            <a:endParaRPr b="0" lang="en-US" sz="1000" spc="-1" strike="noStrike">
              <a:latin typeface="Arial"/>
            </a:endParaRPr>
          </a:p>
        </p:txBody>
      </p:sp>
      <p:sp>
        <p:nvSpPr>
          <p:cNvPr id="422" name="Text 4"/>
          <p:cNvSpPr/>
          <p:nvPr/>
        </p:nvSpPr>
        <p:spPr>
          <a:xfrm>
            <a:off x="457200" y="621720"/>
            <a:ext cx="8228520" cy="4561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2600" spc="-1" strike="noStrike">
                <a:solidFill>
                  <a:srgbClr val="ffffff"/>
                </a:solidFill>
                <a:latin typeface="Calibri"/>
                <a:ea typeface="DejaVu Sans"/>
              </a:rPr>
              <a:t>What Vibracore Does</a:t>
            </a:r>
            <a:endParaRPr b="0" lang="en-US" sz="2600" spc="-1" strike="noStrike">
              <a:latin typeface="Arial"/>
            </a:endParaRPr>
          </a:p>
        </p:txBody>
      </p:sp>
      <p:sp>
        <p:nvSpPr>
          <p:cNvPr id="423" name="Shape 5"/>
          <p:cNvSpPr/>
          <p:nvPr/>
        </p:nvSpPr>
        <p:spPr>
          <a:xfrm>
            <a:off x="457200" y="1309320"/>
            <a:ext cx="501840" cy="501840"/>
          </a:xfrm>
          <a:prstGeom prst="ellipse">
            <a:avLst/>
          </a:prstGeom>
          <a:solidFill>
            <a:srgbClr val="c9a84c"/>
          </a:solidFill>
          <a:ln w="0">
            <a:noFill/>
          </a:ln>
        </p:spPr>
        <p:style>
          <a:lnRef idx="0"/>
          <a:fillRef idx="0"/>
          <a:effectRef idx="0"/>
          <a:fontRef idx="minor"/>
        </p:style>
      </p:sp>
      <p:sp>
        <p:nvSpPr>
          <p:cNvPr id="424" name="Text 6"/>
          <p:cNvSpPr/>
          <p:nvPr/>
        </p:nvSpPr>
        <p:spPr>
          <a:xfrm>
            <a:off x="457200" y="1309320"/>
            <a:ext cx="501840" cy="50184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600" spc="-1" strike="noStrike">
                <a:solidFill>
                  <a:srgbClr val="1a3d2b"/>
                </a:solidFill>
                <a:latin typeface="Calibri"/>
                <a:ea typeface="DejaVu Sans"/>
              </a:rPr>
              <a:t>1</a:t>
            </a:r>
            <a:endParaRPr b="0" lang="en-US" sz="1600" spc="-1" strike="noStrike">
              <a:latin typeface="Arial"/>
            </a:endParaRPr>
          </a:p>
        </p:txBody>
      </p:sp>
      <p:sp>
        <p:nvSpPr>
          <p:cNvPr id="425" name="Text 7"/>
          <p:cNvSpPr/>
          <p:nvPr/>
        </p:nvSpPr>
        <p:spPr>
          <a:xfrm>
            <a:off x="1097280" y="1217880"/>
            <a:ext cx="6856920" cy="29160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300" spc="-1" strike="noStrike">
                <a:solidFill>
                  <a:srgbClr val="c8ddd0"/>
                </a:solidFill>
                <a:latin typeface="Calibri"/>
                <a:ea typeface="DejaVu Sans"/>
              </a:rPr>
              <a:t>Identify &amp; Locate</a:t>
            </a:r>
            <a:endParaRPr b="0" lang="en-US" sz="1300" spc="-1" strike="noStrike">
              <a:latin typeface="Arial"/>
            </a:endParaRPr>
          </a:p>
        </p:txBody>
      </p:sp>
      <p:sp>
        <p:nvSpPr>
          <p:cNvPr id="426" name="Text 8"/>
          <p:cNvSpPr/>
          <p:nvPr/>
        </p:nvSpPr>
        <p:spPr>
          <a:xfrm>
            <a:off x="1097280" y="1537920"/>
            <a:ext cx="6856920" cy="684720"/>
          </a:xfrm>
          <a:prstGeom prst="rect">
            <a:avLst/>
          </a:prstGeom>
          <a:noFill/>
          <a:ln w="0">
            <a:noFill/>
          </a:ln>
        </p:spPr>
        <p:style>
          <a:lnRef idx="0"/>
          <a:fillRef idx="0"/>
          <a:effectRef idx="0"/>
          <a:fontRef idx="minor"/>
        </p:style>
        <p:txBody>
          <a:bodyPr lIns="90000" rIns="90000" tIns="45000" bIns="45000" anchor="ctr">
            <a:noAutofit/>
          </a:bodyPr>
          <a:p>
            <a:pPr>
              <a:lnSpc>
                <a:spcPct val="130000"/>
              </a:lnSpc>
              <a:buNone/>
              <a:tabLst>
                <a:tab algn="l" pos="0"/>
              </a:tabLst>
            </a:pPr>
            <a:r>
              <a:rPr b="0" lang="en-US" sz="1050" spc="-1" strike="noStrike">
                <a:solidFill>
                  <a:srgbClr val="7cae8b"/>
                </a:solidFill>
                <a:latin typeface="Calibri"/>
                <a:ea typeface="DejaVu Sans"/>
              </a:rPr>
              <a:t>A Vibracore session begins by energy characteristics. Identifying where and how the body has been pulled from its origin. Through a remote energetic scan, the practitioner locates the displacement and assesses its cause and depth.</a:t>
            </a:r>
            <a:endParaRPr b="0" lang="en-US" sz="1050" spc="-1" strike="noStrike">
              <a:latin typeface="Arial"/>
            </a:endParaRPr>
          </a:p>
        </p:txBody>
      </p:sp>
      <p:sp>
        <p:nvSpPr>
          <p:cNvPr id="427" name="Shape 9"/>
          <p:cNvSpPr/>
          <p:nvPr/>
        </p:nvSpPr>
        <p:spPr>
          <a:xfrm>
            <a:off x="457200" y="2262600"/>
            <a:ext cx="501840" cy="501840"/>
          </a:xfrm>
          <a:prstGeom prst="ellipse">
            <a:avLst/>
          </a:prstGeom>
          <a:solidFill>
            <a:srgbClr val="c9a84c"/>
          </a:solidFill>
          <a:ln w="0">
            <a:noFill/>
          </a:ln>
        </p:spPr>
        <p:style>
          <a:lnRef idx="0"/>
          <a:fillRef idx="0"/>
          <a:effectRef idx="0"/>
          <a:fontRef idx="minor"/>
        </p:style>
      </p:sp>
      <p:sp>
        <p:nvSpPr>
          <p:cNvPr id="428" name="Text 10"/>
          <p:cNvSpPr/>
          <p:nvPr/>
        </p:nvSpPr>
        <p:spPr>
          <a:xfrm>
            <a:off x="457200" y="2262600"/>
            <a:ext cx="501840" cy="50184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600" spc="-1" strike="noStrike">
                <a:solidFill>
                  <a:srgbClr val="1a3d2b"/>
                </a:solidFill>
                <a:latin typeface="Calibri"/>
                <a:ea typeface="DejaVu Sans"/>
              </a:rPr>
              <a:t>2</a:t>
            </a:r>
            <a:endParaRPr b="0" lang="en-US" sz="1600" spc="-1" strike="noStrike">
              <a:latin typeface="Arial"/>
            </a:endParaRPr>
          </a:p>
        </p:txBody>
      </p:sp>
      <p:sp>
        <p:nvSpPr>
          <p:cNvPr id="429" name="Text 11"/>
          <p:cNvSpPr/>
          <p:nvPr/>
        </p:nvSpPr>
        <p:spPr>
          <a:xfrm>
            <a:off x="1097280" y="2207160"/>
            <a:ext cx="6856920" cy="29160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300" spc="-1" strike="noStrike">
                <a:solidFill>
                  <a:srgbClr val="c8ddd0"/>
                </a:solidFill>
                <a:latin typeface="Calibri"/>
                <a:ea typeface="DejaVu Sans"/>
              </a:rPr>
              <a:t>Frequency Alignment</a:t>
            </a:r>
            <a:endParaRPr b="0" lang="en-US" sz="1300" spc="-1" strike="noStrike">
              <a:latin typeface="Arial"/>
            </a:endParaRPr>
          </a:p>
        </p:txBody>
      </p:sp>
      <p:sp>
        <p:nvSpPr>
          <p:cNvPr id="430" name="Text 12"/>
          <p:cNvSpPr/>
          <p:nvPr/>
        </p:nvSpPr>
        <p:spPr>
          <a:xfrm>
            <a:off x="1097280" y="2707200"/>
            <a:ext cx="6856920" cy="684720"/>
          </a:xfrm>
          <a:prstGeom prst="rect">
            <a:avLst/>
          </a:prstGeom>
          <a:noFill/>
          <a:ln w="0">
            <a:noFill/>
          </a:ln>
        </p:spPr>
        <p:style>
          <a:lnRef idx="0"/>
          <a:fillRef idx="0"/>
          <a:effectRef idx="0"/>
          <a:fontRef idx="minor"/>
        </p:style>
        <p:txBody>
          <a:bodyPr lIns="90000" rIns="90000" tIns="45000" bIns="45000" anchor="ctr">
            <a:noAutofit/>
          </a:bodyPr>
          <a:p>
            <a:pPr>
              <a:lnSpc>
                <a:spcPct val="130000"/>
              </a:lnSpc>
              <a:buNone/>
              <a:tabLst>
                <a:tab algn="l" pos="0"/>
              </a:tabLst>
            </a:pPr>
            <a:r>
              <a:rPr b="0" lang="en-US" sz="1050" spc="-1" strike="noStrike">
                <a:solidFill>
                  <a:srgbClr val="7cae8b"/>
                </a:solidFill>
                <a:latin typeface="Calibri"/>
                <a:ea typeface="Noto Sans CJK SC"/>
              </a:rPr>
              <a:t>The practitioner works to restore the energy flow — back in alignment. This process does not replace medical care. It addresses the energetic precondition that conventional medicine does not yet measure.  In some case we reposition the etheric body to its correct position with the organ it belongs to. Also we propose harmonisation with medications to reduce side effects and better abosorb the drugs. Finally we assess Geobiology pollution and implications to restaure harmony or in some case we propose and Geobiology audit for the living spaces.</a:t>
            </a:r>
            <a:endParaRPr b="0" lang="en-US" sz="1050" spc="-1" strike="noStrike">
              <a:latin typeface="Arial"/>
            </a:endParaRPr>
          </a:p>
        </p:txBody>
      </p:sp>
      <p:sp>
        <p:nvSpPr>
          <p:cNvPr id="431" name="Shape 13"/>
          <p:cNvSpPr/>
          <p:nvPr/>
        </p:nvSpPr>
        <p:spPr>
          <a:xfrm>
            <a:off x="457200" y="3683880"/>
            <a:ext cx="501840" cy="501840"/>
          </a:xfrm>
          <a:prstGeom prst="ellipse">
            <a:avLst/>
          </a:prstGeom>
          <a:solidFill>
            <a:srgbClr val="c9a84c"/>
          </a:solidFill>
          <a:ln w="0">
            <a:noFill/>
          </a:ln>
        </p:spPr>
        <p:style>
          <a:lnRef idx="0"/>
          <a:fillRef idx="0"/>
          <a:effectRef idx="0"/>
          <a:fontRef idx="minor"/>
        </p:style>
      </p:sp>
      <p:sp>
        <p:nvSpPr>
          <p:cNvPr id="432" name="Text 14"/>
          <p:cNvSpPr/>
          <p:nvPr/>
        </p:nvSpPr>
        <p:spPr>
          <a:xfrm>
            <a:off x="457200" y="3683880"/>
            <a:ext cx="501840" cy="50184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600" spc="-1" strike="noStrike">
                <a:solidFill>
                  <a:srgbClr val="1a3d2b"/>
                </a:solidFill>
                <a:latin typeface="Calibri"/>
                <a:ea typeface="DejaVu Sans"/>
              </a:rPr>
              <a:t>3</a:t>
            </a:r>
            <a:endParaRPr b="0" lang="en-US" sz="1600" spc="-1" strike="noStrike">
              <a:latin typeface="Arial"/>
            </a:endParaRPr>
          </a:p>
        </p:txBody>
      </p:sp>
      <p:sp>
        <p:nvSpPr>
          <p:cNvPr id="433" name="Text 15"/>
          <p:cNvSpPr/>
          <p:nvPr/>
        </p:nvSpPr>
        <p:spPr>
          <a:xfrm>
            <a:off x="1097280" y="3664440"/>
            <a:ext cx="6856920" cy="29160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300" spc="-1" strike="noStrike">
                <a:solidFill>
                  <a:srgbClr val="c8ddd0"/>
                </a:solidFill>
                <a:latin typeface="Calibri"/>
                <a:ea typeface="DejaVu Sans"/>
              </a:rPr>
              <a:t>Coherence Restored</a:t>
            </a:r>
            <a:endParaRPr b="0" lang="en-US" sz="1300" spc="-1" strike="noStrike">
              <a:latin typeface="Arial"/>
            </a:endParaRPr>
          </a:p>
        </p:txBody>
      </p:sp>
      <p:sp>
        <p:nvSpPr>
          <p:cNvPr id="434" name="Text 16"/>
          <p:cNvSpPr/>
          <p:nvPr/>
        </p:nvSpPr>
        <p:spPr>
          <a:xfrm>
            <a:off x="1097280" y="3840480"/>
            <a:ext cx="6856920" cy="684720"/>
          </a:xfrm>
          <a:prstGeom prst="rect">
            <a:avLst/>
          </a:prstGeom>
          <a:noFill/>
          <a:ln w="0">
            <a:noFill/>
          </a:ln>
        </p:spPr>
        <p:style>
          <a:lnRef idx="0"/>
          <a:fillRef idx="0"/>
          <a:effectRef idx="0"/>
          <a:fontRef idx="minor"/>
        </p:style>
        <p:txBody>
          <a:bodyPr lIns="90000" rIns="90000" tIns="45000" bIns="45000" anchor="ctr">
            <a:noAutofit/>
          </a:bodyPr>
          <a:p>
            <a:pPr>
              <a:lnSpc>
                <a:spcPct val="130000"/>
              </a:lnSpc>
              <a:buNone/>
              <a:tabLst>
                <a:tab algn="l" pos="0"/>
              </a:tabLst>
            </a:pPr>
            <a:r>
              <a:rPr b="0" lang="en-US" sz="1050" spc="-1" strike="noStrike">
                <a:solidFill>
                  <a:srgbClr val="7cae8b"/>
                </a:solidFill>
                <a:latin typeface="Calibri"/>
                <a:ea typeface="DejaVu Sans"/>
              </a:rPr>
              <a:t>Once restored to its origin point, the etheric body resumes its natural role. The organ regains its energetic reference. Vitality, clarity, and resilience follow — not as a promise, but as the natural consequence of coherence restored.</a:t>
            </a:r>
            <a:endParaRPr b="0" lang="en-US" sz="1050" spc="-1" strike="noStrike">
              <a:latin typeface="Arial"/>
            </a:endParaRPr>
          </a:p>
        </p:txBody>
      </p:sp>
      <p:sp>
        <p:nvSpPr>
          <p:cNvPr id="435" name="Shape 17"/>
          <p:cNvSpPr/>
          <p:nvPr/>
        </p:nvSpPr>
        <p:spPr>
          <a:xfrm>
            <a:off x="457200" y="4572000"/>
            <a:ext cx="8228520" cy="456120"/>
          </a:xfrm>
          <a:prstGeom prst="rect">
            <a:avLst/>
          </a:prstGeom>
          <a:solidFill>
            <a:srgbClr val="4a7c59">
              <a:alpha val="40000"/>
            </a:srgbClr>
          </a:solidFill>
          <a:ln w="12700">
            <a:solidFill>
              <a:srgbClr val="c9a84c"/>
            </a:solidFill>
            <a:round/>
          </a:ln>
        </p:spPr>
        <p:style>
          <a:lnRef idx="0"/>
          <a:fillRef idx="0"/>
          <a:effectRef idx="0"/>
          <a:fontRef idx="minor"/>
        </p:style>
      </p:sp>
      <p:sp>
        <p:nvSpPr>
          <p:cNvPr id="436" name="Text 18"/>
          <p:cNvSpPr/>
          <p:nvPr/>
        </p:nvSpPr>
        <p:spPr>
          <a:xfrm>
            <a:off x="594360" y="4599360"/>
            <a:ext cx="7954200" cy="40140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0" i="1" lang="en-US" sz="1150" spc="-1" strike="noStrike">
                <a:solidFill>
                  <a:srgbClr val="c9a84c"/>
                </a:solidFill>
                <a:latin typeface="Calibri"/>
                <a:ea typeface="DejaVu Sans"/>
              </a:rPr>
              <a:t>"The body does not forget where it came from. Vibracore helps it find its way back."</a:t>
            </a:r>
            <a:endParaRPr b="0" lang="en-US" sz="115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a3d2b"/>
        </a:solidFill>
      </p:bgPr>
    </p:bg>
    <p:spTree>
      <p:nvGrpSpPr>
        <p:cNvPr id="1" name=""/>
        <p:cNvGrpSpPr/>
        <p:nvPr/>
      </p:nvGrpSpPr>
      <p:grpSpPr>
        <a:xfrm>
          <a:off x="0" y="0"/>
          <a:ext cx="0" cy="0"/>
          <a:chOff x="0" y="0"/>
          <a:chExt cx="0" cy="0"/>
        </a:xfrm>
      </p:grpSpPr>
      <p:sp>
        <p:nvSpPr>
          <p:cNvPr id="437" name="Shape 0"/>
          <p:cNvSpPr/>
          <p:nvPr/>
        </p:nvSpPr>
        <p:spPr>
          <a:xfrm>
            <a:off x="7132320" y="2926080"/>
            <a:ext cx="4113720" cy="4113720"/>
          </a:xfrm>
          <a:prstGeom prst="ellipse">
            <a:avLst/>
          </a:prstGeom>
          <a:solidFill>
            <a:srgbClr val="4a7c59">
              <a:alpha val="25000"/>
            </a:srgbClr>
          </a:solidFill>
          <a:ln w="0">
            <a:noFill/>
          </a:ln>
        </p:spPr>
        <p:style>
          <a:lnRef idx="0"/>
          <a:fillRef idx="0"/>
          <a:effectRef idx="0"/>
          <a:fontRef idx="minor"/>
        </p:style>
      </p:sp>
      <p:sp>
        <p:nvSpPr>
          <p:cNvPr id="438" name="Shape 1"/>
          <p:cNvSpPr/>
          <p:nvPr/>
        </p:nvSpPr>
        <p:spPr>
          <a:xfrm>
            <a:off x="-731520" y="3474720"/>
            <a:ext cx="2559240" cy="2559240"/>
          </a:xfrm>
          <a:prstGeom prst="ellipse">
            <a:avLst/>
          </a:prstGeom>
          <a:solidFill>
            <a:srgbClr val="c9a84c">
              <a:alpha val="18000"/>
            </a:srgbClr>
          </a:solidFill>
          <a:ln w="0">
            <a:noFill/>
          </a:ln>
        </p:spPr>
        <p:style>
          <a:lnRef idx="0"/>
          <a:fillRef idx="0"/>
          <a:effectRef idx="0"/>
          <a:fontRef idx="minor"/>
        </p:style>
      </p:sp>
      <p:sp>
        <p:nvSpPr>
          <p:cNvPr id="439" name="Shape 2"/>
          <p:cNvSpPr/>
          <p:nvPr/>
        </p:nvSpPr>
        <p:spPr>
          <a:xfrm>
            <a:off x="457200" y="182880"/>
            <a:ext cx="3809520" cy="346320"/>
          </a:xfrm>
          <a:prstGeom prst="roundRect">
            <a:avLst>
              <a:gd name="adj" fmla="val 18421"/>
            </a:avLst>
          </a:prstGeom>
          <a:solidFill>
            <a:srgbClr val="1a3d2b"/>
          </a:solidFill>
          <a:ln w="0">
            <a:noFill/>
          </a:ln>
        </p:spPr>
        <p:style>
          <a:lnRef idx="0"/>
          <a:fillRef idx="0"/>
          <a:effectRef idx="0"/>
          <a:fontRef idx="minor"/>
        </p:style>
      </p:sp>
      <p:sp>
        <p:nvSpPr>
          <p:cNvPr id="440" name="Text 3"/>
          <p:cNvSpPr/>
          <p:nvPr/>
        </p:nvSpPr>
        <p:spPr>
          <a:xfrm>
            <a:off x="457200" y="182880"/>
            <a:ext cx="3809520" cy="34632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000" spc="-1" strike="noStrike">
                <a:solidFill>
                  <a:srgbClr val="c8ddd0"/>
                </a:solidFill>
                <a:latin typeface="Calibri"/>
                <a:ea typeface="DejaVu Sans"/>
              </a:rPr>
              <a:t>VITALIS RÉPUBLIQUE</a:t>
            </a:r>
            <a:endParaRPr b="0" lang="en-US" sz="1000" spc="-1" strike="noStrike">
              <a:latin typeface="Arial"/>
            </a:endParaRPr>
          </a:p>
        </p:txBody>
      </p:sp>
      <p:sp>
        <p:nvSpPr>
          <p:cNvPr id="441" name="Text 4"/>
          <p:cNvSpPr/>
          <p:nvPr/>
        </p:nvSpPr>
        <p:spPr>
          <a:xfrm>
            <a:off x="457200" y="621720"/>
            <a:ext cx="8228520" cy="45612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2600" spc="-1" strike="noStrike">
                <a:solidFill>
                  <a:srgbClr val="ffffff"/>
                </a:solidFill>
                <a:latin typeface="Calibri"/>
                <a:ea typeface="DejaVu Sans"/>
              </a:rPr>
              <a:t>What the Egregore Is</a:t>
            </a:r>
            <a:endParaRPr b="0" lang="en-US" sz="2600" spc="-1" strike="noStrike">
              <a:latin typeface="Arial"/>
            </a:endParaRPr>
          </a:p>
        </p:txBody>
      </p:sp>
      <p:sp>
        <p:nvSpPr>
          <p:cNvPr id="442" name="Shape 5"/>
          <p:cNvSpPr/>
          <p:nvPr/>
        </p:nvSpPr>
        <p:spPr>
          <a:xfrm>
            <a:off x="457200" y="1453320"/>
            <a:ext cx="501840" cy="501840"/>
          </a:xfrm>
          <a:prstGeom prst="ellipse">
            <a:avLst/>
          </a:prstGeom>
          <a:solidFill>
            <a:srgbClr val="c9a84c"/>
          </a:solidFill>
          <a:ln w="0">
            <a:noFill/>
          </a:ln>
        </p:spPr>
        <p:style>
          <a:lnRef idx="0"/>
          <a:fillRef idx="0"/>
          <a:effectRef idx="0"/>
          <a:fontRef idx="minor"/>
        </p:style>
      </p:sp>
      <p:sp>
        <p:nvSpPr>
          <p:cNvPr id="443" name="Text 6"/>
          <p:cNvSpPr/>
          <p:nvPr/>
        </p:nvSpPr>
        <p:spPr>
          <a:xfrm>
            <a:off x="457200" y="1453320"/>
            <a:ext cx="501840" cy="50184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600" spc="-1" strike="noStrike">
                <a:solidFill>
                  <a:srgbClr val="1a3d2b"/>
                </a:solidFill>
                <a:latin typeface="Calibri"/>
                <a:ea typeface="DejaVu Sans"/>
              </a:rPr>
              <a:t>1</a:t>
            </a:r>
            <a:endParaRPr b="0" lang="en-US" sz="1600" spc="-1" strike="noStrike">
              <a:latin typeface="Arial"/>
            </a:endParaRPr>
          </a:p>
        </p:txBody>
      </p:sp>
      <p:sp>
        <p:nvSpPr>
          <p:cNvPr id="444" name="Text 7"/>
          <p:cNvSpPr/>
          <p:nvPr/>
        </p:nvSpPr>
        <p:spPr>
          <a:xfrm>
            <a:off x="1097280" y="1325880"/>
            <a:ext cx="6856920" cy="29160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300" spc="-1" strike="noStrike">
                <a:solidFill>
                  <a:srgbClr val="c8ddd0"/>
                </a:solidFill>
                <a:latin typeface="Calibri"/>
                <a:ea typeface="DejaVu Sans"/>
              </a:rPr>
              <a:t>Individual Harmonisation</a:t>
            </a:r>
            <a:endParaRPr b="0" lang="en-US" sz="1300" spc="-1" strike="noStrike">
              <a:latin typeface="Arial"/>
            </a:endParaRPr>
          </a:p>
        </p:txBody>
      </p:sp>
      <p:sp>
        <p:nvSpPr>
          <p:cNvPr id="445" name="Text 8"/>
          <p:cNvSpPr/>
          <p:nvPr/>
        </p:nvSpPr>
        <p:spPr>
          <a:xfrm>
            <a:off x="1097280" y="1501920"/>
            <a:ext cx="6856920" cy="684720"/>
          </a:xfrm>
          <a:prstGeom prst="rect">
            <a:avLst/>
          </a:prstGeom>
          <a:noFill/>
          <a:ln w="0">
            <a:noFill/>
          </a:ln>
        </p:spPr>
        <p:style>
          <a:lnRef idx="0"/>
          <a:fillRef idx="0"/>
          <a:effectRef idx="0"/>
          <a:fontRef idx="minor"/>
        </p:style>
        <p:txBody>
          <a:bodyPr lIns="90000" rIns="90000" tIns="45000" bIns="45000" anchor="ctr">
            <a:noAutofit/>
          </a:bodyPr>
          <a:p>
            <a:pPr>
              <a:lnSpc>
                <a:spcPct val="130000"/>
              </a:lnSpc>
              <a:buNone/>
              <a:tabLst>
                <a:tab algn="l" pos="0"/>
              </a:tabLst>
            </a:pPr>
            <a:r>
              <a:rPr b="0" lang="en-US" sz="1050" spc="-1" strike="noStrike">
                <a:solidFill>
                  <a:srgbClr val="7cae8b"/>
                </a:solidFill>
                <a:latin typeface="Calibri"/>
                <a:ea typeface="DejaVu Sans"/>
              </a:rPr>
              <a:t>An egregore begins with the coherence of each participant. Sessions and practices that harmonise the individual field are the base condition — an unstable or fragmented field cannot feed the collective one it belongs to.</a:t>
            </a:r>
            <a:endParaRPr b="0" lang="en-US" sz="1050" spc="-1" strike="noStrike">
              <a:latin typeface="Arial"/>
            </a:endParaRPr>
          </a:p>
        </p:txBody>
      </p:sp>
      <p:sp>
        <p:nvSpPr>
          <p:cNvPr id="446" name="Shape 9"/>
          <p:cNvSpPr/>
          <p:nvPr/>
        </p:nvSpPr>
        <p:spPr>
          <a:xfrm>
            <a:off x="457200" y="2478600"/>
            <a:ext cx="501840" cy="501840"/>
          </a:xfrm>
          <a:prstGeom prst="ellipse">
            <a:avLst/>
          </a:prstGeom>
          <a:solidFill>
            <a:srgbClr val="c9a84c"/>
          </a:solidFill>
          <a:ln w="0">
            <a:noFill/>
          </a:ln>
        </p:spPr>
        <p:style>
          <a:lnRef idx="0"/>
          <a:fillRef idx="0"/>
          <a:effectRef idx="0"/>
          <a:fontRef idx="minor"/>
        </p:style>
      </p:sp>
      <p:sp>
        <p:nvSpPr>
          <p:cNvPr id="447" name="Text 10"/>
          <p:cNvSpPr/>
          <p:nvPr/>
        </p:nvSpPr>
        <p:spPr>
          <a:xfrm>
            <a:off x="457200" y="2442600"/>
            <a:ext cx="501840" cy="50184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600" spc="-1" strike="noStrike">
                <a:solidFill>
                  <a:srgbClr val="1a3d2b"/>
                </a:solidFill>
                <a:latin typeface="Calibri"/>
                <a:ea typeface="DejaVu Sans"/>
              </a:rPr>
              <a:t>2</a:t>
            </a:r>
            <a:endParaRPr b="0" lang="en-US" sz="1600" spc="-1" strike="noStrike">
              <a:latin typeface="Arial"/>
            </a:endParaRPr>
          </a:p>
        </p:txBody>
      </p:sp>
      <p:sp>
        <p:nvSpPr>
          <p:cNvPr id="448" name="Text 11"/>
          <p:cNvSpPr/>
          <p:nvPr/>
        </p:nvSpPr>
        <p:spPr>
          <a:xfrm>
            <a:off x="1097280" y="2423160"/>
            <a:ext cx="6856920" cy="29160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300" spc="-1" strike="noStrike">
                <a:solidFill>
                  <a:srgbClr val="c8ddd0"/>
                </a:solidFill>
                <a:latin typeface="Calibri"/>
                <a:ea typeface="DejaVu Sans"/>
              </a:rPr>
              <a:t>Coherence Earth Synchronisation</a:t>
            </a:r>
            <a:endParaRPr b="0" lang="en-US" sz="1300" spc="-1" strike="noStrike">
              <a:latin typeface="Arial"/>
            </a:endParaRPr>
          </a:p>
        </p:txBody>
      </p:sp>
      <p:sp>
        <p:nvSpPr>
          <p:cNvPr id="449" name="Text 12"/>
          <p:cNvSpPr/>
          <p:nvPr/>
        </p:nvSpPr>
        <p:spPr>
          <a:xfrm>
            <a:off x="1097280" y="2635200"/>
            <a:ext cx="6856920" cy="684720"/>
          </a:xfrm>
          <a:prstGeom prst="rect">
            <a:avLst/>
          </a:prstGeom>
          <a:noFill/>
          <a:ln w="0">
            <a:noFill/>
          </a:ln>
        </p:spPr>
        <p:style>
          <a:lnRef idx="0"/>
          <a:fillRef idx="0"/>
          <a:effectRef idx="0"/>
          <a:fontRef idx="minor"/>
        </p:style>
        <p:txBody>
          <a:bodyPr lIns="90000" rIns="90000" tIns="45000" bIns="45000" anchor="ctr">
            <a:noAutofit/>
          </a:bodyPr>
          <a:p>
            <a:pPr>
              <a:lnSpc>
                <a:spcPct val="130000"/>
              </a:lnSpc>
              <a:buNone/>
              <a:tabLst>
                <a:tab algn="l" pos="0"/>
              </a:tabLst>
            </a:pPr>
            <a:r>
              <a:rPr b="0" lang="en-US" sz="1050" spc="-1" strike="noStrike">
                <a:solidFill>
                  <a:srgbClr val="7cae8b"/>
                </a:solidFill>
                <a:latin typeface="Calibri"/>
                <a:ea typeface="Noto Sans CJK SC"/>
              </a:rPr>
              <a:t>Individually harmonised participants then align through the Coherence Earth protocol, a shared synchronisation practice. This is the step where separate, individually coherent fields begin to move as one rather than side by side.</a:t>
            </a:r>
            <a:endParaRPr b="0" lang="en-US" sz="1050" spc="-1" strike="noStrike">
              <a:latin typeface="Arial"/>
            </a:endParaRPr>
          </a:p>
        </p:txBody>
      </p:sp>
      <p:sp>
        <p:nvSpPr>
          <p:cNvPr id="450" name="Shape 13"/>
          <p:cNvSpPr/>
          <p:nvPr/>
        </p:nvSpPr>
        <p:spPr>
          <a:xfrm>
            <a:off x="457200" y="3575880"/>
            <a:ext cx="501840" cy="501840"/>
          </a:xfrm>
          <a:prstGeom prst="ellipse">
            <a:avLst/>
          </a:prstGeom>
          <a:solidFill>
            <a:srgbClr val="c9a84c"/>
          </a:solidFill>
          <a:ln w="0">
            <a:noFill/>
          </a:ln>
        </p:spPr>
        <p:style>
          <a:lnRef idx="0"/>
          <a:fillRef idx="0"/>
          <a:effectRef idx="0"/>
          <a:fontRef idx="minor"/>
        </p:style>
      </p:sp>
      <p:sp>
        <p:nvSpPr>
          <p:cNvPr id="451" name="Text 14"/>
          <p:cNvSpPr/>
          <p:nvPr/>
        </p:nvSpPr>
        <p:spPr>
          <a:xfrm>
            <a:off x="457200" y="3575880"/>
            <a:ext cx="501840" cy="50184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600" spc="-1" strike="noStrike">
                <a:solidFill>
                  <a:srgbClr val="1a3d2b"/>
                </a:solidFill>
                <a:latin typeface="Calibri"/>
                <a:ea typeface="DejaVu Sans"/>
              </a:rPr>
              <a:t>3</a:t>
            </a:r>
            <a:endParaRPr b="0" lang="en-US" sz="1600" spc="-1" strike="noStrike">
              <a:latin typeface="Arial"/>
            </a:endParaRPr>
          </a:p>
        </p:txBody>
      </p:sp>
      <p:sp>
        <p:nvSpPr>
          <p:cNvPr id="452" name="Text 15"/>
          <p:cNvSpPr/>
          <p:nvPr/>
        </p:nvSpPr>
        <p:spPr>
          <a:xfrm>
            <a:off x="1097280" y="3556440"/>
            <a:ext cx="6856920" cy="29160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300" spc="-1" strike="noStrike">
                <a:solidFill>
                  <a:srgbClr val="c8ddd0"/>
                </a:solidFill>
                <a:latin typeface="Calibri"/>
                <a:ea typeface="DejaVu Sans"/>
              </a:rPr>
              <a:t>The Vitalis Network</a:t>
            </a:r>
            <a:endParaRPr b="0" lang="en-US" sz="1300" spc="-1" strike="noStrike">
              <a:latin typeface="Arial"/>
            </a:endParaRPr>
          </a:p>
        </p:txBody>
      </p:sp>
      <p:sp>
        <p:nvSpPr>
          <p:cNvPr id="453" name="Text 16"/>
          <p:cNvSpPr/>
          <p:nvPr/>
        </p:nvSpPr>
        <p:spPr>
          <a:xfrm>
            <a:off x="1097280" y="3732480"/>
            <a:ext cx="6856920" cy="684720"/>
          </a:xfrm>
          <a:prstGeom prst="rect">
            <a:avLst/>
          </a:prstGeom>
          <a:noFill/>
          <a:ln w="0">
            <a:noFill/>
          </a:ln>
        </p:spPr>
        <p:style>
          <a:lnRef idx="0"/>
          <a:fillRef idx="0"/>
          <a:effectRef idx="0"/>
          <a:fontRef idx="minor"/>
        </p:style>
        <p:txBody>
          <a:bodyPr lIns="90000" rIns="90000" tIns="45000" bIns="45000" anchor="ctr">
            <a:noAutofit/>
          </a:bodyPr>
          <a:p>
            <a:pPr>
              <a:lnSpc>
                <a:spcPct val="130000"/>
              </a:lnSpc>
              <a:buNone/>
              <a:tabLst>
                <a:tab algn="l" pos="0"/>
              </a:tabLst>
            </a:pPr>
            <a:r>
              <a:rPr b="0" lang="en-US" sz="1050" spc="-1" strike="noStrike">
                <a:solidFill>
                  <a:srgbClr val="7cae8b"/>
                </a:solidFill>
                <a:latin typeface="Calibri"/>
                <a:ea typeface="DejaVu Sans"/>
              </a:rPr>
              <a:t>What emerges from many aligned, coherent fields is the egregore itself — not a belief or a symbol, but the collective field that the Vitalis Network carries and sustains. It is a measurable resonance effect, not a metaphor.</a:t>
            </a:r>
            <a:endParaRPr b="0" lang="en-US" sz="1050" spc="-1" strike="noStrike">
              <a:latin typeface="Arial"/>
            </a:endParaRPr>
          </a:p>
        </p:txBody>
      </p:sp>
      <p:sp>
        <p:nvSpPr>
          <p:cNvPr id="454" name="Shape 17"/>
          <p:cNvSpPr/>
          <p:nvPr/>
        </p:nvSpPr>
        <p:spPr>
          <a:xfrm>
            <a:off x="457200" y="4572000"/>
            <a:ext cx="8228520" cy="456120"/>
          </a:xfrm>
          <a:prstGeom prst="rect">
            <a:avLst/>
          </a:prstGeom>
          <a:solidFill>
            <a:srgbClr val="4a7c59">
              <a:alpha val="40000"/>
            </a:srgbClr>
          </a:solidFill>
          <a:ln w="12700">
            <a:solidFill>
              <a:srgbClr val="c9a84c"/>
            </a:solidFill>
            <a:round/>
          </a:ln>
        </p:spPr>
        <p:style>
          <a:lnRef idx="0"/>
          <a:fillRef idx="0"/>
          <a:effectRef idx="0"/>
          <a:fontRef idx="minor"/>
        </p:style>
      </p:sp>
      <p:sp>
        <p:nvSpPr>
          <p:cNvPr id="455" name="Text 18"/>
          <p:cNvSpPr/>
          <p:nvPr/>
        </p:nvSpPr>
        <p:spPr>
          <a:xfrm>
            <a:off x="594360" y="4563360"/>
            <a:ext cx="7954200" cy="40140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0" i="1" lang="en-US" sz="1150" spc="-1" strike="noStrike">
                <a:solidFill>
                  <a:srgbClr val="c9a84c"/>
                </a:solidFill>
                <a:latin typeface="Calibri"/>
                <a:ea typeface="DejaVu Sans"/>
              </a:rPr>
              <a:t>"An egregore is not conjured by belief. It is grown, field by field, until it holds itself."</a:t>
            </a:r>
            <a:endParaRPr b="0" lang="en-US" sz="1150" spc="-1" strike="noStrike">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a3d2b"/>
        </a:solidFill>
      </p:bgPr>
    </p:bg>
    <p:spTree>
      <p:nvGrpSpPr>
        <p:cNvPr id="1" name=""/>
        <p:cNvGrpSpPr/>
        <p:nvPr/>
      </p:nvGrpSpPr>
      <p:grpSpPr>
        <a:xfrm>
          <a:off x="0" y="0"/>
          <a:ext cx="0" cy="0"/>
          <a:chOff x="0" y="0"/>
          <a:chExt cx="0" cy="0"/>
        </a:xfrm>
      </p:grpSpPr>
      <p:sp>
        <p:nvSpPr>
          <p:cNvPr id="456" name="Shape 0"/>
          <p:cNvSpPr/>
          <p:nvPr/>
        </p:nvSpPr>
        <p:spPr>
          <a:xfrm>
            <a:off x="6858000" y="3200400"/>
            <a:ext cx="3656520" cy="3656520"/>
          </a:xfrm>
          <a:prstGeom prst="ellipse">
            <a:avLst/>
          </a:prstGeom>
          <a:solidFill>
            <a:srgbClr val="4a7c59">
              <a:alpha val="30000"/>
            </a:srgbClr>
          </a:solidFill>
          <a:ln w="0">
            <a:noFill/>
          </a:ln>
        </p:spPr>
        <p:style>
          <a:lnRef idx="0"/>
          <a:fillRef idx="0"/>
          <a:effectRef idx="0"/>
          <a:fontRef idx="minor"/>
        </p:style>
      </p:sp>
      <p:sp>
        <p:nvSpPr>
          <p:cNvPr id="457" name="Shape 1"/>
          <p:cNvSpPr/>
          <p:nvPr/>
        </p:nvSpPr>
        <p:spPr>
          <a:xfrm>
            <a:off x="-914400" y="-914400"/>
            <a:ext cx="2742120" cy="2742120"/>
          </a:xfrm>
          <a:prstGeom prst="ellipse">
            <a:avLst/>
          </a:prstGeom>
          <a:solidFill>
            <a:srgbClr val="c9a84c">
              <a:alpha val="20000"/>
            </a:srgbClr>
          </a:solidFill>
          <a:ln w="0">
            <a:noFill/>
          </a:ln>
        </p:spPr>
        <p:style>
          <a:lnRef idx="0"/>
          <a:fillRef idx="0"/>
          <a:effectRef idx="0"/>
          <a:fontRef idx="minor"/>
        </p:style>
      </p:sp>
      <p:sp>
        <p:nvSpPr>
          <p:cNvPr id="458" name="Text 2"/>
          <p:cNvSpPr/>
          <p:nvPr/>
        </p:nvSpPr>
        <p:spPr>
          <a:xfrm>
            <a:off x="548640" y="457200"/>
            <a:ext cx="7314120" cy="5018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2800" spc="-1" strike="noStrike">
                <a:solidFill>
                  <a:srgbClr val="ffffff"/>
                </a:solidFill>
                <a:latin typeface="Calibri"/>
                <a:ea typeface="DejaVu Sans"/>
              </a:rPr>
              <a:t>How to Use This Reference</a:t>
            </a:r>
            <a:endParaRPr b="0" lang="en-US" sz="2800" spc="-1" strike="noStrike">
              <a:latin typeface="Arial"/>
            </a:endParaRPr>
          </a:p>
        </p:txBody>
      </p:sp>
      <p:sp>
        <p:nvSpPr>
          <p:cNvPr id="459" name="Shape 3"/>
          <p:cNvSpPr/>
          <p:nvPr/>
        </p:nvSpPr>
        <p:spPr>
          <a:xfrm>
            <a:off x="548640" y="1051560"/>
            <a:ext cx="2010600" cy="35640"/>
          </a:xfrm>
          <a:prstGeom prst="rect">
            <a:avLst/>
          </a:prstGeom>
          <a:solidFill>
            <a:srgbClr val="c9a84c"/>
          </a:solidFill>
          <a:ln w="0">
            <a:noFill/>
          </a:ln>
        </p:spPr>
        <p:style>
          <a:lnRef idx="0"/>
          <a:fillRef idx="0"/>
          <a:effectRef idx="0"/>
          <a:fontRef idx="minor"/>
        </p:style>
      </p:sp>
      <p:sp>
        <p:nvSpPr>
          <p:cNvPr id="460" name="Shape 4"/>
          <p:cNvSpPr/>
          <p:nvPr/>
        </p:nvSpPr>
        <p:spPr>
          <a:xfrm>
            <a:off x="548640" y="1289160"/>
            <a:ext cx="327960" cy="327960"/>
          </a:xfrm>
          <a:prstGeom prst="ellipse">
            <a:avLst/>
          </a:prstGeom>
          <a:solidFill>
            <a:srgbClr val="c9a84c">
              <a:alpha val="80000"/>
            </a:srgbClr>
          </a:solidFill>
          <a:ln w="0">
            <a:noFill/>
          </a:ln>
        </p:spPr>
        <p:style>
          <a:lnRef idx="0"/>
          <a:fillRef idx="0"/>
          <a:effectRef idx="0"/>
          <a:fontRef idx="minor"/>
        </p:style>
      </p:sp>
      <p:sp>
        <p:nvSpPr>
          <p:cNvPr id="461" name="Text 5"/>
          <p:cNvSpPr/>
          <p:nvPr/>
        </p:nvSpPr>
        <p:spPr>
          <a:xfrm>
            <a:off x="548640" y="1289160"/>
            <a:ext cx="327960" cy="32796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300" spc="-1" strike="noStrike">
                <a:solidFill>
                  <a:srgbClr val="1a3d2b"/>
                </a:solidFill>
                <a:latin typeface="Calibri"/>
                <a:ea typeface="DejaVu Sans"/>
              </a:rPr>
              <a:t>1</a:t>
            </a:r>
            <a:endParaRPr b="0" lang="en-US" sz="1300" spc="-1" strike="noStrike">
              <a:latin typeface="Arial"/>
            </a:endParaRPr>
          </a:p>
        </p:txBody>
      </p:sp>
      <p:sp>
        <p:nvSpPr>
          <p:cNvPr id="462" name="Text 6"/>
          <p:cNvSpPr/>
          <p:nvPr/>
        </p:nvSpPr>
        <p:spPr>
          <a:xfrm>
            <a:off x="1005840" y="1234440"/>
            <a:ext cx="731412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300" spc="-1" strike="noStrike">
                <a:solidFill>
                  <a:srgbClr val="c8ddd0"/>
                </a:solidFill>
                <a:latin typeface="Calibri"/>
                <a:ea typeface="DejaVu Sans"/>
              </a:rPr>
              <a:t>Read scores in context</a:t>
            </a:r>
            <a:endParaRPr b="0" lang="en-US" sz="1300" spc="-1" strike="noStrike">
              <a:latin typeface="Arial"/>
            </a:endParaRPr>
          </a:p>
        </p:txBody>
      </p:sp>
      <p:sp>
        <p:nvSpPr>
          <p:cNvPr id="463" name="Text 7"/>
          <p:cNvSpPr/>
          <p:nvPr/>
        </p:nvSpPr>
        <p:spPr>
          <a:xfrm>
            <a:off x="1005840" y="1527120"/>
            <a:ext cx="7314120" cy="501840"/>
          </a:xfrm>
          <a:prstGeom prst="rect">
            <a:avLst/>
          </a:prstGeom>
          <a:noFill/>
          <a:ln w="0">
            <a:noFill/>
          </a:ln>
        </p:spPr>
        <p:style>
          <a:lnRef idx="0"/>
          <a:fillRef idx="0"/>
          <a:effectRef idx="0"/>
          <a:fontRef idx="minor"/>
        </p:style>
        <p:txBody>
          <a:bodyPr lIns="90000" rIns="90000" tIns="45000" bIns="45000" anchor="ctr">
            <a:noAutofit/>
          </a:bodyPr>
          <a:p>
            <a:pPr>
              <a:lnSpc>
                <a:spcPct val="130000"/>
              </a:lnSpc>
              <a:buNone/>
              <a:tabLst>
                <a:tab algn="l" pos="0"/>
              </a:tabLst>
            </a:pPr>
            <a:r>
              <a:rPr b="0" lang="en-US" sz="1050" spc="-1" strike="noStrike">
                <a:solidFill>
                  <a:srgbClr val="7cae8b"/>
                </a:solidFill>
                <a:latin typeface="Calibri"/>
                <a:ea typeface="DejaVu Sans"/>
              </a:rPr>
              <a:t>No single index tells the full story. Always review all indexes together to understand the overall energetic profile.</a:t>
            </a:r>
            <a:endParaRPr b="0" lang="en-US" sz="1050" spc="-1" strike="noStrike">
              <a:latin typeface="Arial"/>
            </a:endParaRPr>
          </a:p>
        </p:txBody>
      </p:sp>
      <p:sp>
        <p:nvSpPr>
          <p:cNvPr id="464" name="Shape 8"/>
          <p:cNvSpPr/>
          <p:nvPr/>
        </p:nvSpPr>
        <p:spPr>
          <a:xfrm>
            <a:off x="548640" y="2176200"/>
            <a:ext cx="327960" cy="327960"/>
          </a:xfrm>
          <a:prstGeom prst="ellipse">
            <a:avLst/>
          </a:prstGeom>
          <a:solidFill>
            <a:srgbClr val="c9a84c">
              <a:alpha val="80000"/>
            </a:srgbClr>
          </a:solidFill>
          <a:ln w="0">
            <a:noFill/>
          </a:ln>
        </p:spPr>
        <p:style>
          <a:lnRef idx="0"/>
          <a:fillRef idx="0"/>
          <a:effectRef idx="0"/>
          <a:fontRef idx="minor"/>
        </p:style>
      </p:sp>
      <p:sp>
        <p:nvSpPr>
          <p:cNvPr id="465" name="Text 9"/>
          <p:cNvSpPr/>
          <p:nvPr/>
        </p:nvSpPr>
        <p:spPr>
          <a:xfrm>
            <a:off x="548640" y="2176200"/>
            <a:ext cx="327960" cy="32796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300" spc="-1" strike="noStrike">
                <a:solidFill>
                  <a:srgbClr val="1a3d2b"/>
                </a:solidFill>
                <a:latin typeface="Calibri"/>
                <a:ea typeface="DejaVu Sans"/>
              </a:rPr>
              <a:t>2</a:t>
            </a:r>
            <a:endParaRPr b="0" lang="en-US" sz="1300" spc="-1" strike="noStrike">
              <a:latin typeface="Arial"/>
            </a:endParaRPr>
          </a:p>
        </p:txBody>
      </p:sp>
      <p:sp>
        <p:nvSpPr>
          <p:cNvPr id="466" name="Text 10"/>
          <p:cNvSpPr/>
          <p:nvPr/>
        </p:nvSpPr>
        <p:spPr>
          <a:xfrm>
            <a:off x="1005840" y="2121480"/>
            <a:ext cx="731412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300" spc="-1" strike="noStrike">
                <a:solidFill>
                  <a:srgbClr val="c8ddd0"/>
                </a:solidFill>
                <a:latin typeface="Calibri"/>
                <a:ea typeface="DejaVu Sans"/>
              </a:rPr>
              <a:t>Scores change over time</a:t>
            </a:r>
            <a:endParaRPr b="0" lang="en-US" sz="1300" spc="-1" strike="noStrike">
              <a:latin typeface="Arial"/>
            </a:endParaRPr>
          </a:p>
        </p:txBody>
      </p:sp>
      <p:sp>
        <p:nvSpPr>
          <p:cNvPr id="467" name="Text 11"/>
          <p:cNvSpPr/>
          <p:nvPr/>
        </p:nvSpPr>
        <p:spPr>
          <a:xfrm>
            <a:off x="1005840" y="2414160"/>
            <a:ext cx="7314120" cy="501840"/>
          </a:xfrm>
          <a:prstGeom prst="rect">
            <a:avLst/>
          </a:prstGeom>
          <a:noFill/>
          <a:ln w="0">
            <a:noFill/>
          </a:ln>
        </p:spPr>
        <p:style>
          <a:lnRef idx="0"/>
          <a:fillRef idx="0"/>
          <a:effectRef idx="0"/>
          <a:fontRef idx="minor"/>
        </p:style>
        <p:txBody>
          <a:bodyPr lIns="90000" rIns="90000" tIns="45000" bIns="45000" anchor="ctr">
            <a:noAutofit/>
          </a:bodyPr>
          <a:p>
            <a:pPr>
              <a:lnSpc>
                <a:spcPct val="130000"/>
              </a:lnSpc>
              <a:buNone/>
              <a:tabLst>
                <a:tab algn="l" pos="0"/>
              </a:tabLst>
            </a:pPr>
            <a:r>
              <a:rPr b="0" lang="en-US" sz="1050" spc="-1" strike="noStrike">
                <a:solidFill>
                  <a:srgbClr val="7cae8b"/>
                </a:solidFill>
                <a:latin typeface="Calibri"/>
                <a:ea typeface="DejaVu Sans"/>
              </a:rPr>
              <a:t>Bioenergy indexes are dynamic. Re-assessment after a session or lifestyle shift often reveals meaningful movement.</a:t>
            </a:r>
            <a:endParaRPr b="0" lang="en-US" sz="1050" spc="-1" strike="noStrike">
              <a:latin typeface="Arial"/>
            </a:endParaRPr>
          </a:p>
        </p:txBody>
      </p:sp>
      <p:sp>
        <p:nvSpPr>
          <p:cNvPr id="468" name="Shape 12"/>
          <p:cNvSpPr/>
          <p:nvPr/>
        </p:nvSpPr>
        <p:spPr>
          <a:xfrm>
            <a:off x="548640" y="3063240"/>
            <a:ext cx="327960" cy="327960"/>
          </a:xfrm>
          <a:prstGeom prst="ellipse">
            <a:avLst/>
          </a:prstGeom>
          <a:solidFill>
            <a:srgbClr val="c9a84c">
              <a:alpha val="80000"/>
            </a:srgbClr>
          </a:solidFill>
          <a:ln w="0">
            <a:noFill/>
          </a:ln>
        </p:spPr>
        <p:style>
          <a:lnRef idx="0"/>
          <a:fillRef idx="0"/>
          <a:effectRef idx="0"/>
          <a:fontRef idx="minor"/>
        </p:style>
      </p:sp>
      <p:sp>
        <p:nvSpPr>
          <p:cNvPr id="469" name="Text 13"/>
          <p:cNvSpPr/>
          <p:nvPr/>
        </p:nvSpPr>
        <p:spPr>
          <a:xfrm>
            <a:off x="548640" y="3063240"/>
            <a:ext cx="327960" cy="32796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300" spc="-1" strike="noStrike">
                <a:solidFill>
                  <a:srgbClr val="1a3d2b"/>
                </a:solidFill>
                <a:latin typeface="Calibri"/>
                <a:ea typeface="DejaVu Sans"/>
              </a:rPr>
              <a:t>3</a:t>
            </a:r>
            <a:endParaRPr b="0" lang="en-US" sz="1300" spc="-1" strike="noStrike">
              <a:latin typeface="Arial"/>
            </a:endParaRPr>
          </a:p>
        </p:txBody>
      </p:sp>
      <p:sp>
        <p:nvSpPr>
          <p:cNvPr id="470" name="Text 14"/>
          <p:cNvSpPr/>
          <p:nvPr/>
        </p:nvSpPr>
        <p:spPr>
          <a:xfrm>
            <a:off x="1005840" y="3008520"/>
            <a:ext cx="731412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300" spc="-1" strike="noStrike">
                <a:solidFill>
                  <a:srgbClr val="c8ddd0"/>
                </a:solidFill>
                <a:latin typeface="Calibri"/>
                <a:ea typeface="DejaVu Sans"/>
              </a:rPr>
              <a:t>Ask your practitioner</a:t>
            </a:r>
            <a:endParaRPr b="0" lang="en-US" sz="1300" spc="-1" strike="noStrike">
              <a:latin typeface="Arial"/>
            </a:endParaRPr>
          </a:p>
        </p:txBody>
      </p:sp>
      <p:sp>
        <p:nvSpPr>
          <p:cNvPr id="471" name="Text 15"/>
          <p:cNvSpPr/>
          <p:nvPr/>
        </p:nvSpPr>
        <p:spPr>
          <a:xfrm>
            <a:off x="1005840" y="3300840"/>
            <a:ext cx="7314120" cy="501840"/>
          </a:xfrm>
          <a:prstGeom prst="rect">
            <a:avLst/>
          </a:prstGeom>
          <a:noFill/>
          <a:ln w="0">
            <a:noFill/>
          </a:ln>
        </p:spPr>
        <p:style>
          <a:lnRef idx="0"/>
          <a:fillRef idx="0"/>
          <a:effectRef idx="0"/>
          <a:fontRef idx="minor"/>
        </p:style>
        <p:txBody>
          <a:bodyPr lIns="90000" rIns="90000" tIns="45000" bIns="45000" anchor="ctr">
            <a:noAutofit/>
          </a:bodyPr>
          <a:p>
            <a:pPr>
              <a:lnSpc>
                <a:spcPct val="130000"/>
              </a:lnSpc>
              <a:buNone/>
              <a:tabLst>
                <a:tab algn="l" pos="0"/>
              </a:tabLst>
            </a:pPr>
            <a:r>
              <a:rPr b="0" lang="en-US" sz="1050" spc="-1" strike="noStrike">
                <a:solidFill>
                  <a:srgbClr val="7cae8b"/>
                </a:solidFill>
                <a:latin typeface="Calibri"/>
                <a:ea typeface="DejaVu Sans"/>
              </a:rPr>
              <a:t>If a score is unclear, ask your bioenergy practitioner to walk you through the interpretation for your specific situation.</a:t>
            </a:r>
            <a:endParaRPr b="0" lang="en-US" sz="1050" spc="-1" strike="noStrike">
              <a:latin typeface="Arial"/>
            </a:endParaRPr>
          </a:p>
        </p:txBody>
      </p:sp>
      <p:sp>
        <p:nvSpPr>
          <p:cNvPr id="472" name="Shape 16"/>
          <p:cNvSpPr/>
          <p:nvPr/>
        </p:nvSpPr>
        <p:spPr>
          <a:xfrm>
            <a:off x="548640" y="3950280"/>
            <a:ext cx="327960" cy="327960"/>
          </a:xfrm>
          <a:prstGeom prst="ellipse">
            <a:avLst/>
          </a:prstGeom>
          <a:solidFill>
            <a:srgbClr val="c9a84c">
              <a:alpha val="80000"/>
            </a:srgbClr>
          </a:solidFill>
          <a:ln w="0">
            <a:noFill/>
          </a:ln>
        </p:spPr>
        <p:style>
          <a:lnRef idx="0"/>
          <a:fillRef idx="0"/>
          <a:effectRef idx="0"/>
          <a:fontRef idx="minor"/>
        </p:style>
      </p:sp>
      <p:sp>
        <p:nvSpPr>
          <p:cNvPr id="473" name="Text 17"/>
          <p:cNvSpPr/>
          <p:nvPr/>
        </p:nvSpPr>
        <p:spPr>
          <a:xfrm>
            <a:off x="548640" y="3950280"/>
            <a:ext cx="327960" cy="327960"/>
          </a:xfrm>
          <a:prstGeom prst="rect">
            <a:avLst/>
          </a:prstGeom>
          <a:noFill/>
          <a:ln w="0">
            <a:noFill/>
          </a:ln>
        </p:spPr>
        <p:style>
          <a:lnRef idx="0"/>
          <a:fillRef idx="0"/>
          <a:effectRef idx="0"/>
          <a:fontRef idx="minor"/>
        </p:style>
        <p:txBody>
          <a:bodyPr lIns="0" rIns="0" tIns="0" bIns="0" anchor="ctr">
            <a:noAutofit/>
          </a:bodyPr>
          <a:p>
            <a:pPr algn="ctr">
              <a:lnSpc>
                <a:spcPct val="100000"/>
              </a:lnSpc>
              <a:buNone/>
              <a:tabLst>
                <a:tab algn="l" pos="0"/>
              </a:tabLst>
            </a:pPr>
            <a:r>
              <a:rPr b="1" lang="en-US" sz="1300" spc="-1" strike="noStrike">
                <a:solidFill>
                  <a:srgbClr val="1a3d2b"/>
                </a:solidFill>
                <a:latin typeface="Calibri"/>
                <a:ea typeface="DejaVu Sans"/>
              </a:rPr>
              <a:t>4</a:t>
            </a:r>
            <a:endParaRPr b="0" lang="en-US" sz="1300" spc="-1" strike="noStrike">
              <a:latin typeface="Arial"/>
            </a:endParaRPr>
          </a:p>
        </p:txBody>
      </p:sp>
      <p:sp>
        <p:nvSpPr>
          <p:cNvPr id="474" name="Text 18"/>
          <p:cNvSpPr/>
          <p:nvPr/>
        </p:nvSpPr>
        <p:spPr>
          <a:xfrm>
            <a:off x="1005840" y="3895200"/>
            <a:ext cx="7314120" cy="27324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Lst>
            </a:pPr>
            <a:r>
              <a:rPr b="1" lang="en-US" sz="1300" spc="-1" strike="noStrike">
                <a:solidFill>
                  <a:srgbClr val="c8ddd0"/>
                </a:solidFill>
                <a:latin typeface="Calibri"/>
                <a:ea typeface="DejaVu Sans"/>
              </a:rPr>
              <a:t>Energetic language is functional</a:t>
            </a:r>
            <a:endParaRPr b="0" lang="en-US" sz="1300" spc="-1" strike="noStrike">
              <a:latin typeface="Arial"/>
            </a:endParaRPr>
          </a:p>
        </p:txBody>
      </p:sp>
      <p:sp>
        <p:nvSpPr>
          <p:cNvPr id="475" name="Text 19"/>
          <p:cNvSpPr/>
          <p:nvPr/>
        </p:nvSpPr>
        <p:spPr>
          <a:xfrm>
            <a:off x="1005840" y="4187880"/>
            <a:ext cx="7314120" cy="501840"/>
          </a:xfrm>
          <a:prstGeom prst="rect">
            <a:avLst/>
          </a:prstGeom>
          <a:noFill/>
          <a:ln w="0">
            <a:noFill/>
          </a:ln>
        </p:spPr>
        <p:style>
          <a:lnRef idx="0"/>
          <a:fillRef idx="0"/>
          <a:effectRef idx="0"/>
          <a:fontRef idx="minor"/>
        </p:style>
        <p:txBody>
          <a:bodyPr lIns="90000" rIns="90000" tIns="45000" bIns="45000" anchor="ctr">
            <a:noAutofit/>
          </a:bodyPr>
          <a:p>
            <a:pPr>
              <a:lnSpc>
                <a:spcPct val="130000"/>
              </a:lnSpc>
              <a:buNone/>
              <a:tabLst>
                <a:tab algn="l" pos="0"/>
              </a:tabLst>
            </a:pPr>
            <a:r>
              <a:rPr b="0" lang="en-US" sz="1050" spc="-1" strike="noStrike">
                <a:solidFill>
                  <a:srgbClr val="7cae8b"/>
                </a:solidFill>
                <a:latin typeface="Calibri"/>
                <a:ea typeface="DejaVu Sans"/>
              </a:rPr>
              <a:t>Terms like 'telluric', 'cosmic', or 'field coherence' describe measurable patterns — not metaphors. They represent specific assessment findings.</a:t>
            </a:r>
            <a:endParaRPr b="0" lang="en-US" sz="105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13</TotalTime>
  <Application>LibreOffice/7.3.7.2$Linux_X86_64 LibreOffice_project/30$Build-2</Application>
  <AppVersion>15.0000</AppVersion>
  <Words>0</Words>
  <Paragraphs>0</Paragraphs>
  <Company>PptxGenJS</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2026-06-06T23:21:38Z</dcterms:created>
  <dc:creator>PptxGenJS</dc:creator>
  <dc:description/>
  <dc:language>en-US</dc:language>
  <cp:lastModifiedBy/>
  <dcterms:modified xsi:type="dcterms:W3CDTF">2026-08-27T08:20:47Z</dcterms:modified>
  <cp:revision>5</cp:revision>
  <dc:subject>PptxGenJS Presentation</dc:subject>
  <dc:title>Bioenergy Indexes – Client Reference Lexique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13</vt:i4>
  </property>
  <property fmtid="{D5CDD505-2E9C-101B-9397-08002B2CF9AE}" pid="3" name="PresentationFormat">
    <vt:lpwstr>On-screen Show (16:9)</vt:lpwstr>
  </property>
  <property fmtid="{D5CDD505-2E9C-101B-9397-08002B2CF9AE}" pid="4" name="Slides">
    <vt:i4>13</vt:i4>
  </property>
</Properties>
</file>